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870" r:id="rId1"/>
  </p:sldMasterIdLst>
  <p:notesMasterIdLst>
    <p:notesMasterId r:id="rId51"/>
  </p:notesMasterIdLst>
  <p:sldIdLst>
    <p:sldId id="384" r:id="rId2"/>
    <p:sldId id="386" r:id="rId3"/>
    <p:sldId id="396" r:id="rId4"/>
    <p:sldId id="397" r:id="rId5"/>
    <p:sldId id="454" r:id="rId6"/>
    <p:sldId id="400" r:id="rId7"/>
    <p:sldId id="422" r:id="rId8"/>
    <p:sldId id="423" r:id="rId9"/>
    <p:sldId id="401" r:id="rId10"/>
    <p:sldId id="402" r:id="rId11"/>
    <p:sldId id="426" r:id="rId12"/>
    <p:sldId id="403" r:id="rId13"/>
    <p:sldId id="437" r:id="rId14"/>
    <p:sldId id="404" r:id="rId15"/>
    <p:sldId id="421" r:id="rId16"/>
    <p:sldId id="457" r:id="rId17"/>
    <p:sldId id="425" r:id="rId18"/>
    <p:sldId id="428" r:id="rId19"/>
    <p:sldId id="463" r:id="rId20"/>
    <p:sldId id="441" r:id="rId21"/>
    <p:sldId id="439" r:id="rId22"/>
    <p:sldId id="412" r:id="rId23"/>
    <p:sldId id="442" r:id="rId24"/>
    <p:sldId id="452" r:id="rId25"/>
    <p:sldId id="443" r:id="rId26"/>
    <p:sldId id="415" r:id="rId27"/>
    <p:sldId id="445" r:id="rId28"/>
    <p:sldId id="447" r:id="rId29"/>
    <p:sldId id="449" r:id="rId30"/>
    <p:sldId id="464" r:id="rId31"/>
    <p:sldId id="465" r:id="rId32"/>
    <p:sldId id="408" r:id="rId33"/>
    <p:sldId id="409" r:id="rId34"/>
    <p:sldId id="410" r:id="rId35"/>
    <p:sldId id="303" r:id="rId36"/>
    <p:sldId id="461" r:id="rId37"/>
    <p:sldId id="364" r:id="rId38"/>
    <p:sldId id="314" r:id="rId39"/>
    <p:sldId id="460" r:id="rId40"/>
    <p:sldId id="431" r:id="rId41"/>
    <p:sldId id="356" r:id="rId42"/>
    <p:sldId id="466" r:id="rId43"/>
    <p:sldId id="467" r:id="rId44"/>
    <p:sldId id="355" r:id="rId45"/>
    <p:sldId id="469" r:id="rId46"/>
    <p:sldId id="470" r:id="rId47"/>
    <p:sldId id="455" r:id="rId48"/>
    <p:sldId id="450" r:id="rId49"/>
    <p:sldId id="360" r:id="rId5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4"/>
    <a:srgbClr val="F4A32B"/>
    <a:srgbClr val="432411"/>
    <a:srgbClr val="006600"/>
    <a:srgbClr val="A9D755"/>
    <a:srgbClr val="CDED87"/>
    <a:srgbClr val="F5F5F5"/>
    <a:srgbClr val="7045C7"/>
    <a:srgbClr val="99FF33"/>
    <a:srgbClr val="BFE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42" autoAdjust="0"/>
  </p:normalViewPr>
  <p:slideViewPr>
    <p:cSldViewPr>
      <p:cViewPr>
        <p:scale>
          <a:sx n="90" d="100"/>
          <a:sy n="90" d="100"/>
        </p:scale>
        <p:origin x="2214" y="516"/>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14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tx>
                <c:rich>
                  <a:bodyPr/>
                  <a:lstStyle/>
                  <a:p>
                    <a:fld id="{773AC94E-81CF-4841-B8D4-6302D843565C}" type="VALUE">
                      <a:rPr lang="en-US" smtClean="0"/>
                      <a:pPr/>
                      <a:t>[VALUE]</a:t>
                    </a:fld>
                    <a:r>
                      <a:rPr lang="en-US" dirty="0"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6BB2-4BC3-9F1E-B860C8451481}"/>
                </c:ext>
              </c:extLst>
            </c:dLbl>
            <c:dLbl>
              <c:idx val="1"/>
              <c:layout>
                <c:manualLayout>
                  <c:x val="1.8115942028985176E-3"/>
                  <c:y val="5.4054054054054057E-3"/>
                </c:manualLayout>
              </c:layout>
              <c:tx>
                <c:rich>
                  <a:bodyPr/>
                  <a:lstStyle/>
                  <a:p>
                    <a:fld id="{2F1D4ADD-4DFE-4311-A6EE-A69AD722E7F6}"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6BB2-4BC3-9F1E-B860C8451481}"/>
                </c:ext>
              </c:extLst>
            </c:dLbl>
            <c:dLbl>
              <c:idx val="2"/>
              <c:layout>
                <c:manualLayout>
                  <c:x val="0"/>
                  <c:y val="5.4054054054054057E-3"/>
                </c:manualLayout>
              </c:layout>
              <c:tx>
                <c:rich>
                  <a:bodyPr/>
                  <a:lstStyle/>
                  <a:p>
                    <a:fld id="{4034D113-F0F0-4FA8-BCFB-3BF8821DC5ED}"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6BB2-4BC3-9F1E-B860C8451481}"/>
                </c:ext>
              </c:extLst>
            </c:dLbl>
            <c:dLbl>
              <c:idx val="3"/>
              <c:layout>
                <c:manualLayout>
                  <c:x val="-5.434782608695652E-3"/>
                  <c:y val="5.4054054054054057E-3"/>
                </c:manualLayout>
              </c:layout>
              <c:tx>
                <c:rich>
                  <a:bodyPr/>
                  <a:lstStyle/>
                  <a:p>
                    <a:fld id="{8361062E-B4C8-47FC-B646-C6CB0C8B171E}"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6BB2-4BC3-9F1E-B860C8451481}"/>
                </c:ext>
              </c:extLst>
            </c:dLbl>
            <c:dLbl>
              <c:idx val="4"/>
              <c:layout/>
              <c:tx>
                <c:rich>
                  <a:bodyPr/>
                  <a:lstStyle/>
                  <a:p>
                    <a:fld id="{BCA66BF1-0BBA-4181-BB95-DFECA94BEDBB}"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6BB2-4BC3-9F1E-B860C8451481}"/>
                </c:ext>
              </c:extLst>
            </c:dLbl>
            <c:dLbl>
              <c:idx val="5"/>
              <c:layout/>
              <c:tx>
                <c:rich>
                  <a:bodyPr/>
                  <a:lstStyle/>
                  <a:p>
                    <a:fld id="{58ABA065-9ACF-43DF-8CB4-1AF5D107FADB}"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6BB2-4BC3-9F1E-B860C8451481}"/>
                </c:ext>
              </c:extLst>
            </c:dLbl>
            <c:dLbl>
              <c:idx val="6"/>
              <c:layout/>
              <c:tx>
                <c:rich>
                  <a:bodyPr/>
                  <a:lstStyle/>
                  <a:p>
                    <a:fld id="{76309F56-BD63-402A-92C0-5633E66A030C}"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6BB2-4BC3-9F1E-B860C84514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 message</c:v>
                </c:pt>
                <c:pt idx="1">
                  <c:v>Palm oil is a threat but we do not take a stance</c:v>
                </c:pt>
                <c:pt idx="2">
                  <c:v>Consumers should avoid/boycott palm oil</c:v>
                </c:pt>
                <c:pt idx="3">
                  <c:v>Consumers should buy products from RSPO members</c:v>
                </c:pt>
                <c:pt idx="4">
                  <c:v>Other</c:v>
                </c:pt>
                <c:pt idx="5">
                  <c:v>I'm not sure what our message is</c:v>
                </c:pt>
                <c:pt idx="6">
                  <c:v>2 or more different responses from an institution</c:v>
                </c:pt>
              </c:strCache>
            </c:strRef>
          </c:cat>
          <c:val>
            <c:numRef>
              <c:f>Sheet1!$B$2:$B$8</c:f>
              <c:numCache>
                <c:formatCode>General</c:formatCode>
                <c:ptCount val="7"/>
                <c:pt idx="0">
                  <c:v>41</c:v>
                </c:pt>
                <c:pt idx="1">
                  <c:v>7</c:v>
                </c:pt>
                <c:pt idx="2">
                  <c:v>7</c:v>
                </c:pt>
                <c:pt idx="3">
                  <c:v>17</c:v>
                </c:pt>
                <c:pt idx="4">
                  <c:v>3</c:v>
                </c:pt>
                <c:pt idx="5">
                  <c:v>1</c:v>
                </c:pt>
                <c:pt idx="6">
                  <c:v>23</c:v>
                </c:pt>
              </c:numCache>
            </c:numRef>
          </c:val>
          <c:extLst>
            <c:ext xmlns:c16="http://schemas.microsoft.com/office/drawing/2014/chart" uri="{C3380CC4-5D6E-409C-BE32-E72D297353CC}">
              <c16:uniqueId val="{00000007-6BB2-4BC3-9F1E-B860C8451481}"/>
            </c:ext>
          </c:extLst>
        </c:ser>
        <c:ser>
          <c:idx val="1"/>
          <c:order val="1"/>
          <c:tx>
            <c:strRef>
              <c:f>Sheet1!$C$1</c:f>
              <c:strCache>
                <c:ptCount val="1"/>
                <c:pt idx="0">
                  <c:v>Series 2</c:v>
                </c:pt>
              </c:strCache>
            </c:strRef>
          </c:tx>
          <c:spPr>
            <a:solidFill>
              <a:schemeClr val="accent2"/>
            </a:solidFill>
            <a:ln>
              <a:noFill/>
            </a:ln>
            <a:effectLst/>
          </c:spPr>
          <c:invertIfNegative val="0"/>
          <c:dLbls>
            <c:dLbl>
              <c:idx val="0"/>
              <c:layout>
                <c:manualLayout>
                  <c:x val="3.6231884057971015E-3"/>
                  <c:y val="-2.7027027027027029E-3"/>
                </c:manualLayout>
              </c:layout>
              <c:tx>
                <c:rich>
                  <a:bodyPr/>
                  <a:lstStyle/>
                  <a:p>
                    <a:fld id="{72622712-FD9B-4E20-B872-2CB58F54C156}" type="VALUE">
                      <a:rPr lang="en-US" smtClean="0"/>
                      <a:pPr/>
                      <a:t>[VALUE]</a:t>
                    </a:fld>
                    <a:r>
                      <a:rPr lang="en-US" dirty="0"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6BB2-4BC3-9F1E-B860C8451481}"/>
                </c:ext>
              </c:extLst>
            </c:dLbl>
            <c:dLbl>
              <c:idx val="1"/>
              <c:layout>
                <c:manualLayout>
                  <c:x val="-9.057971014492754E-3"/>
                  <c:y val="9.0455600564380324E-3"/>
                </c:manualLayout>
              </c:layout>
              <c:tx>
                <c:rich>
                  <a:bodyPr/>
                  <a:lstStyle/>
                  <a:p>
                    <a:fld id="{77BF270F-805B-44A6-AE59-F39859C5A106}"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6BB2-4BC3-9F1E-B860C8451481}"/>
                </c:ext>
              </c:extLst>
            </c:dLbl>
            <c:dLbl>
              <c:idx val="2"/>
              <c:layout/>
              <c:tx>
                <c:rich>
                  <a:bodyPr/>
                  <a:lstStyle/>
                  <a:p>
                    <a:fld id="{9B2D0A6F-B618-4E53-9A46-514725554C7F}"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6BB2-4BC3-9F1E-B860C8451481}"/>
                </c:ext>
              </c:extLst>
            </c:dLbl>
            <c:dLbl>
              <c:idx val="3"/>
              <c:layout/>
              <c:tx>
                <c:rich>
                  <a:bodyPr/>
                  <a:lstStyle/>
                  <a:p>
                    <a:fld id="{678A95C0-F554-4597-A9E6-35F0B9D0F981}"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6BB2-4BC3-9F1E-B860C8451481}"/>
                </c:ext>
              </c:extLst>
            </c:dLbl>
            <c:dLbl>
              <c:idx val="4"/>
              <c:layout/>
              <c:tx>
                <c:rich>
                  <a:bodyPr/>
                  <a:lstStyle/>
                  <a:p>
                    <a:fld id="{DD874DC3-9333-491B-A0CA-ABA487996E05}"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6BB2-4BC3-9F1E-B860C8451481}"/>
                </c:ext>
              </c:extLst>
            </c:dLbl>
            <c:dLbl>
              <c:idx val="5"/>
              <c:layout/>
              <c:tx>
                <c:rich>
                  <a:bodyPr/>
                  <a:lstStyle/>
                  <a:p>
                    <a:fld id="{9F51B3A5-4716-4DCC-9512-E755169B55BA}"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6BB2-4BC3-9F1E-B860C8451481}"/>
                </c:ext>
              </c:extLst>
            </c:dLbl>
            <c:dLbl>
              <c:idx val="6"/>
              <c:layout/>
              <c:tx>
                <c:rich>
                  <a:bodyPr/>
                  <a:lstStyle/>
                  <a:p>
                    <a:fld id="{2CB7A2AB-779B-4DE5-853B-19CA746A6493}"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6BB2-4BC3-9F1E-B860C84514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 message</c:v>
                </c:pt>
                <c:pt idx="1">
                  <c:v>Palm oil is a threat but we do not take a stance</c:v>
                </c:pt>
                <c:pt idx="2">
                  <c:v>Consumers should avoid/boycott palm oil</c:v>
                </c:pt>
                <c:pt idx="3">
                  <c:v>Consumers should buy products from RSPO members</c:v>
                </c:pt>
                <c:pt idx="4">
                  <c:v>Other</c:v>
                </c:pt>
                <c:pt idx="5">
                  <c:v>I'm not sure what our message is</c:v>
                </c:pt>
                <c:pt idx="6">
                  <c:v>2 or more different responses from an institution</c:v>
                </c:pt>
              </c:strCache>
            </c:strRef>
          </c:cat>
          <c:val>
            <c:numRef>
              <c:f>Sheet1!$C$2:$C$8</c:f>
              <c:numCache>
                <c:formatCode>General</c:formatCode>
                <c:ptCount val="7"/>
                <c:pt idx="0">
                  <c:v>13</c:v>
                </c:pt>
                <c:pt idx="1">
                  <c:v>20</c:v>
                </c:pt>
                <c:pt idx="2">
                  <c:v>6</c:v>
                </c:pt>
                <c:pt idx="3">
                  <c:v>47</c:v>
                </c:pt>
                <c:pt idx="4">
                  <c:v>5</c:v>
                </c:pt>
                <c:pt idx="5">
                  <c:v>5</c:v>
                </c:pt>
                <c:pt idx="6">
                  <c:v>4</c:v>
                </c:pt>
              </c:numCache>
            </c:numRef>
          </c:val>
          <c:extLst>
            <c:ext xmlns:c16="http://schemas.microsoft.com/office/drawing/2014/chart" uri="{C3380CC4-5D6E-409C-BE32-E72D297353CC}">
              <c16:uniqueId val="{0000000F-6BB2-4BC3-9F1E-B860C8451481}"/>
            </c:ext>
          </c:extLst>
        </c:ser>
        <c:ser>
          <c:idx val="2"/>
          <c:order val="2"/>
          <c:tx>
            <c:strRef>
              <c:f>Sheet1!$D$1</c:f>
              <c:strCache>
                <c:ptCount val="1"/>
                <c:pt idx="0">
                  <c:v>Series 3</c:v>
                </c:pt>
              </c:strCache>
            </c:strRef>
          </c:tx>
          <c:spPr>
            <a:solidFill>
              <a:schemeClr val="accent3"/>
            </a:solidFill>
            <a:ln>
              <a:noFill/>
            </a:ln>
            <a:effectLst/>
          </c:spPr>
          <c:invertIfNegative val="0"/>
          <c:dLbls>
            <c:dLbl>
              <c:idx val="0"/>
              <c:layout>
                <c:manualLayout>
                  <c:x val="-1.6606088358286947E-17"/>
                  <c:y val="5.4054054054054057E-3"/>
                </c:manualLayout>
              </c:layout>
              <c:tx>
                <c:rich>
                  <a:bodyPr/>
                  <a:lstStyle/>
                  <a:p>
                    <a:fld id="{EB075DFF-5611-4233-93BC-87A3C87C3290}"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6BB2-4BC3-9F1E-B860C8451481}"/>
                </c:ext>
              </c:extLst>
            </c:dLbl>
            <c:dLbl>
              <c:idx val="1"/>
              <c:layout>
                <c:manualLayout>
                  <c:x val="5.434782608695652E-3"/>
                  <c:y val="-2.7027027027027029E-3"/>
                </c:manualLayout>
              </c:layout>
              <c:tx>
                <c:rich>
                  <a:bodyPr/>
                  <a:lstStyle/>
                  <a:p>
                    <a:fld id="{351413EF-8158-4348-9AC2-F80650F0BB82}" type="VALUE">
                      <a:rPr lang="en-US" smtClean="0"/>
                      <a:pPr/>
                      <a:t>[VALUE]</a:t>
                    </a:fld>
                    <a:r>
                      <a:rPr lang="en-US" dirty="0"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6BB2-4BC3-9F1E-B860C8451481}"/>
                </c:ext>
              </c:extLst>
            </c:dLbl>
            <c:dLbl>
              <c:idx val="2"/>
              <c:layout/>
              <c:tx>
                <c:rich>
                  <a:bodyPr/>
                  <a:lstStyle/>
                  <a:p>
                    <a:fld id="{E12BEF16-9D4F-4E26-91FF-02B9D5278876}"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6BB2-4BC3-9F1E-B860C8451481}"/>
                </c:ext>
              </c:extLst>
            </c:dLbl>
            <c:dLbl>
              <c:idx val="3"/>
              <c:layout/>
              <c:tx>
                <c:rich>
                  <a:bodyPr/>
                  <a:lstStyle/>
                  <a:p>
                    <a:fld id="{75E16A1C-2F25-44E4-A8AF-BCA4661E83AB}"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6BB2-4BC3-9F1E-B860C8451481}"/>
                </c:ext>
              </c:extLst>
            </c:dLbl>
            <c:dLbl>
              <c:idx val="4"/>
              <c:layout/>
              <c:tx>
                <c:rich>
                  <a:bodyPr/>
                  <a:lstStyle/>
                  <a:p>
                    <a:fld id="{21BAF2CF-147E-4B6C-9B29-61CD8841EFFB}"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4-6BB2-4BC3-9F1E-B860C8451481}"/>
                </c:ext>
              </c:extLst>
            </c:dLbl>
            <c:dLbl>
              <c:idx val="5"/>
              <c:layout/>
              <c:tx>
                <c:rich>
                  <a:bodyPr/>
                  <a:lstStyle/>
                  <a:p>
                    <a:fld id="{6444E3C2-FF56-44B4-9A88-BEA16B44DE70}"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6BB2-4BC3-9F1E-B860C8451481}"/>
                </c:ext>
              </c:extLst>
            </c:dLbl>
            <c:dLbl>
              <c:idx val="6"/>
              <c:layout/>
              <c:tx>
                <c:rich>
                  <a:bodyPr/>
                  <a:lstStyle/>
                  <a:p>
                    <a:fld id="{5E100FEC-AA30-4E73-BD44-D8D7FA671CDC}"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6-6BB2-4BC3-9F1E-B860C84514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 message</c:v>
                </c:pt>
                <c:pt idx="1">
                  <c:v>Palm oil is a threat but we do not take a stance</c:v>
                </c:pt>
                <c:pt idx="2">
                  <c:v>Consumers should avoid/boycott palm oil</c:v>
                </c:pt>
                <c:pt idx="3">
                  <c:v>Consumers should buy products from RSPO members</c:v>
                </c:pt>
                <c:pt idx="4">
                  <c:v>Other</c:v>
                </c:pt>
                <c:pt idx="5">
                  <c:v>I'm not sure what our message is</c:v>
                </c:pt>
                <c:pt idx="6">
                  <c:v>2 or more different responses from an institution</c:v>
                </c:pt>
              </c:strCache>
            </c:strRef>
          </c:cat>
          <c:val>
            <c:numRef>
              <c:f>Sheet1!$D$2:$D$8</c:f>
              <c:numCache>
                <c:formatCode>General</c:formatCode>
                <c:ptCount val="7"/>
                <c:pt idx="0">
                  <c:v>5</c:v>
                </c:pt>
                <c:pt idx="1">
                  <c:v>16</c:v>
                </c:pt>
                <c:pt idx="2">
                  <c:v>0</c:v>
                </c:pt>
                <c:pt idx="3">
                  <c:v>61</c:v>
                </c:pt>
                <c:pt idx="4">
                  <c:v>14</c:v>
                </c:pt>
                <c:pt idx="5">
                  <c:v>2</c:v>
                </c:pt>
                <c:pt idx="6">
                  <c:v>37</c:v>
                </c:pt>
              </c:numCache>
            </c:numRef>
          </c:val>
          <c:extLst>
            <c:ext xmlns:c16="http://schemas.microsoft.com/office/drawing/2014/chart" uri="{C3380CC4-5D6E-409C-BE32-E72D297353CC}">
              <c16:uniqueId val="{00000017-6BB2-4BC3-9F1E-B860C8451481}"/>
            </c:ext>
          </c:extLst>
        </c:ser>
        <c:dLbls>
          <c:showLegendKey val="0"/>
          <c:showVal val="0"/>
          <c:showCatName val="0"/>
          <c:showSerName val="0"/>
          <c:showPercent val="0"/>
          <c:showBubbleSize val="0"/>
        </c:dLbls>
        <c:gapWidth val="219"/>
        <c:overlap val="-27"/>
        <c:axId val="212067456"/>
        <c:axId val="212068992"/>
      </c:barChart>
      <c:catAx>
        <c:axId val="21206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lumMod val="50000"/>
                  </a:schemeClr>
                </a:solidFill>
                <a:latin typeface="+mn-lt"/>
                <a:ea typeface="+mn-ea"/>
                <a:cs typeface="+mn-cs"/>
              </a:defRPr>
            </a:pPr>
            <a:endParaRPr lang="en-US"/>
          </a:p>
        </c:txPr>
        <c:crossAx val="212068992"/>
        <c:crosses val="autoZero"/>
        <c:auto val="1"/>
        <c:lblAlgn val="ctr"/>
        <c:lblOffset val="100"/>
        <c:noMultiLvlLbl val="0"/>
      </c:catAx>
      <c:valAx>
        <c:axId val="21206899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067456"/>
        <c:crosses val="autoZero"/>
        <c:crossBetween val="between"/>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7FF89234-7629-4879-AB3F-D9C45C23C66F}" type="datetimeFigureOut">
              <a:rPr lang="en-US"/>
              <a:pPr>
                <a:defRPr/>
              </a:pPr>
              <a:t>12/7/2022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DCDE4E1F-A4E9-4136-85F5-22A4CD7F54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B97650-5B0A-4DFA-92F5-AE6CB6B2977D}" type="slidenum">
              <a:rPr lang="en-CA"/>
              <a:pPr>
                <a:defRPr/>
              </a:pPr>
              <a:t>1</a:t>
            </a:fld>
            <a:endParaRPr lang="en-CA"/>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E28394-9142-425F-B82C-108DAF4B6714}" type="slidenum">
              <a:rPr lang="en-CA"/>
              <a:pPr>
                <a:defRPr/>
              </a:pPr>
              <a:t>14</a:t>
            </a:fld>
            <a:endParaRPr lang="en-CA"/>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F6418DEF-8CD2-4D87-8786-F129CC705CE4}" type="slidenum">
              <a:rPr lang="en-CA" smtClean="0"/>
              <a:pPr>
                <a:defRPr/>
              </a:pPr>
              <a:t>17</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F91BDD5A-1CB7-4AF3-AC57-E2EB8F6EACBC}" type="slidenum">
              <a:rPr lang="en-CA" smtClean="0"/>
              <a:pPr>
                <a:defRPr/>
              </a:pPr>
              <a:t>18</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6AE0CA-89CC-4C00-82C3-032428B6E00C}" type="slidenum">
              <a:rPr lang="en-US" smtClean="0">
                <a:cs typeface="Arial" charset="0"/>
              </a:rPr>
              <a:pPr fontAlgn="base">
                <a:spcBef>
                  <a:spcPct val="0"/>
                </a:spcBef>
                <a:spcAft>
                  <a:spcPct val="0"/>
                </a:spcAft>
                <a:defRPr/>
              </a:pPr>
              <a:t>20</a:t>
            </a:fld>
            <a:endParaRPr lang="en-US" smtClean="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https://rspo.org/smallholders</a:t>
            </a:r>
            <a:endParaRPr lang="en-US" dirty="0"/>
          </a:p>
        </p:txBody>
      </p:sp>
      <p:sp>
        <p:nvSpPr>
          <p:cNvPr id="4" name="Slide Number Placeholder 3"/>
          <p:cNvSpPr>
            <a:spLocks noGrp="1"/>
          </p:cNvSpPr>
          <p:nvPr>
            <p:ph type="sldNum" sz="quarter" idx="10"/>
          </p:nvPr>
        </p:nvSpPr>
        <p:spPr/>
        <p:txBody>
          <a:bodyPr/>
          <a:lstStyle/>
          <a:p>
            <a:pPr>
              <a:defRPr/>
            </a:pPr>
            <a:fld id="{DCDE4E1F-A4E9-4136-85F5-22A4CD7F54FF}" type="slidenum">
              <a:rPr lang="en-US" smtClean="0"/>
              <a:pPr>
                <a:defRPr/>
              </a:pPr>
              <a:t>21</a:t>
            </a:fld>
            <a:endParaRPr lang="en-US"/>
          </a:p>
        </p:txBody>
      </p:sp>
    </p:spTree>
    <p:extLst>
      <p:ext uri="{BB962C8B-B14F-4D97-AF65-F5344CB8AC3E}">
        <p14:creationId xmlns:p14="http://schemas.microsoft.com/office/powerpoint/2010/main" val="2684484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B449B2-117A-4253-AF63-575DA4B26260}" type="slidenum">
              <a:rPr lang="en-CA"/>
              <a:pPr>
                <a:defRPr/>
              </a:pPr>
              <a:t>22</a:t>
            </a:fld>
            <a:endParaRPr lang="en-CA"/>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CA"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EDD9A6-03D2-48D5-B662-496EF4C5DADF}" type="slidenum">
              <a:rPr lang="en-CA"/>
              <a:pPr>
                <a:defRPr/>
              </a:pPr>
              <a:t>23</a:t>
            </a:fld>
            <a:endParaRPr lang="en-CA"/>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CA"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01CAFC-8D2C-4E42-84C7-95234728D956}" type="slidenum">
              <a:rPr lang="en-CA"/>
              <a:pPr>
                <a:defRPr/>
              </a:pPr>
              <a:t>24</a:t>
            </a:fld>
            <a:endParaRPr lang="en-CA"/>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CA"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A318C2-262D-48B4-9B11-088E71696F03}" type="slidenum">
              <a:rPr lang="en-CA"/>
              <a:pPr>
                <a:defRPr/>
              </a:pPr>
              <a:t>25</a:t>
            </a:fld>
            <a:endParaRPr lang="en-CA"/>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CA"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A3E1F1-F2C1-4B76-B56A-BFDD58175CDD}" type="slidenum">
              <a:rPr lang="en-US" smtClean="0">
                <a:cs typeface="Arial" charset="0"/>
              </a:rPr>
              <a:pPr fontAlgn="base">
                <a:spcBef>
                  <a:spcPct val="0"/>
                </a:spcBef>
                <a:spcAft>
                  <a:spcPct val="0"/>
                </a:spcAft>
                <a:defRPr/>
              </a:pPr>
              <a:t>26</a:t>
            </a:fld>
            <a:endParaRPr lang="en-US"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A81AE3-69B4-47E4-AD7F-087AE63926E5}" type="slidenum">
              <a:rPr lang="en-CA"/>
              <a:pPr>
                <a:defRPr/>
              </a:pPr>
              <a:t>2</a:t>
            </a:fld>
            <a:endParaRPr lang="en-CA"/>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E4E1F-A4E9-4136-85F5-22A4CD7F54FF}" type="slidenum">
              <a:rPr lang="en-US" smtClean="0"/>
              <a:pPr>
                <a:defRPr/>
              </a:pPr>
              <a:t>27</a:t>
            </a:fld>
            <a:endParaRPr lang="en-US"/>
          </a:p>
        </p:txBody>
      </p:sp>
    </p:spTree>
    <p:extLst>
      <p:ext uri="{BB962C8B-B14F-4D97-AF65-F5344CB8AC3E}">
        <p14:creationId xmlns:p14="http://schemas.microsoft.com/office/powerpoint/2010/main" val="2713777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p:spPr>
      </p:sp>
      <p:sp>
        <p:nvSpPr>
          <p:cNvPr id="147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p:spPr>
      </p:sp>
      <p:sp>
        <p:nvSpPr>
          <p:cNvPr id="1484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Cheyenne</a:t>
            </a:r>
            <a:r>
              <a:rPr lang="en-US" baseline="0" dirty="0" smtClean="0"/>
              <a:t> Mountain Zoo Nov. 2010, Zoological Society of London July 2011, San Diego Zoo Global Oct. 2012, Indianapolis Zoo June 2013, Zoo Atlanta Feb. 2015, Woodland Park Zoo April 2015, Zoological Park Board of NSW/</a:t>
            </a:r>
            <a:r>
              <a:rPr lang="en-US" baseline="0" dirty="0" err="1" smtClean="0"/>
              <a:t>Taronga</a:t>
            </a:r>
            <a:r>
              <a:rPr lang="en-US" baseline="0" dirty="0" smtClean="0"/>
              <a:t> Conservation Society Nov. 2015, Kansas City Zoo May 2016, Oklahoma City Zoo Oct. 2016, Naples Zoo May 2017, Wildlife Reserves Singapore Aug. 2018, Oregon Zoo Aug. 2018, WAZA Oct. 2018, AZA Jan. 2019, Auckland Zoo May 2019, Zoos Victoria July 2019, Saint Louis Zoo Aug. 2019, Sydney Zoo November 2019</a:t>
            </a:r>
            <a:endParaRPr lang="en-US" dirty="0"/>
          </a:p>
        </p:txBody>
      </p:sp>
      <p:sp>
        <p:nvSpPr>
          <p:cNvPr id="4" name="Slide Number Placeholder 3"/>
          <p:cNvSpPr>
            <a:spLocks noGrp="1"/>
          </p:cNvSpPr>
          <p:nvPr>
            <p:ph type="sldNum" sz="quarter" idx="10"/>
          </p:nvPr>
        </p:nvSpPr>
        <p:spPr/>
        <p:txBody>
          <a:bodyPr/>
          <a:lstStyle/>
          <a:p>
            <a:pPr>
              <a:defRPr/>
            </a:pPr>
            <a:fld id="{DCDE4E1F-A4E9-4136-85F5-22A4CD7F54FF}" type="slidenum">
              <a:rPr lang="en-US" smtClean="0"/>
              <a:pPr>
                <a:defRPr/>
              </a:pPr>
              <a:t>31</a:t>
            </a:fld>
            <a:endParaRPr lang="en-US"/>
          </a:p>
        </p:txBody>
      </p:sp>
    </p:spTree>
    <p:extLst>
      <p:ext uri="{BB962C8B-B14F-4D97-AF65-F5344CB8AC3E}">
        <p14:creationId xmlns:p14="http://schemas.microsoft.com/office/powerpoint/2010/main" val="157377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129A35-A49E-47E0-B011-675BC7076A1D}" type="slidenum">
              <a:rPr lang="en-CA" smtClean="0">
                <a:cs typeface="Arial" charset="0"/>
              </a:rPr>
              <a:pPr fontAlgn="base">
                <a:spcBef>
                  <a:spcPct val="0"/>
                </a:spcBef>
                <a:spcAft>
                  <a:spcPct val="0"/>
                </a:spcAft>
                <a:defRPr/>
              </a:pPr>
              <a:t>32</a:t>
            </a:fld>
            <a:endParaRPr lang="en-CA" smtClean="0">
              <a:cs typeface="Arial" charset="0"/>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73AA83-B529-4E1B-83D3-297C8148D6BC}" type="slidenum">
              <a:rPr lang="en-CA" smtClean="0">
                <a:cs typeface="Arial" charset="0"/>
              </a:rPr>
              <a:pPr fontAlgn="base">
                <a:spcBef>
                  <a:spcPct val="0"/>
                </a:spcBef>
                <a:spcAft>
                  <a:spcPct val="0"/>
                </a:spcAft>
                <a:defRPr/>
              </a:pPr>
              <a:t>33</a:t>
            </a:fld>
            <a:endParaRPr lang="en-CA" smtClean="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932386-4C25-42ED-A956-18DCC2786790}" type="slidenum">
              <a:rPr lang="en-CA" smtClean="0">
                <a:cs typeface="Arial" charset="0"/>
              </a:rPr>
              <a:pPr fontAlgn="base">
                <a:spcBef>
                  <a:spcPct val="0"/>
                </a:spcBef>
                <a:spcAft>
                  <a:spcPct val="0"/>
                </a:spcAft>
                <a:defRPr/>
              </a:pPr>
              <a:t>34</a:t>
            </a:fld>
            <a:endParaRPr lang="en-CA" smtClean="0">
              <a:cs typeface="Arial" charset="0"/>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1800"/>
              </a:spcBef>
            </a:pPr>
            <a:endParaRPr lang="en-US" altLang="en-US" smtClean="0"/>
          </a:p>
        </p:txBody>
      </p:sp>
      <p:sp>
        <p:nvSpPr>
          <p:cNvPr id="110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2E8E6C-CDF0-4865-9AE2-F6615D6A48FD}" type="slidenum">
              <a:rPr lang="en-US" smtClean="0">
                <a:cs typeface="Arial" charset="0"/>
              </a:rPr>
              <a:pPr fontAlgn="base">
                <a:spcBef>
                  <a:spcPct val="0"/>
                </a:spcBef>
                <a:spcAft>
                  <a:spcPct val="0"/>
                </a:spcAft>
                <a:defRPr/>
              </a:pPr>
              <a:t>35</a:t>
            </a:fld>
            <a:endParaRPr lang="en-US" smtClean="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31AF82-21CD-4047-9154-9053D8118CB8}" type="slidenum">
              <a:rPr lang="en-US" smtClean="0">
                <a:cs typeface="Arial" charset="0"/>
              </a:rPr>
              <a:pPr fontAlgn="base">
                <a:spcBef>
                  <a:spcPct val="0"/>
                </a:spcBef>
                <a:spcAft>
                  <a:spcPct val="0"/>
                </a:spcAft>
                <a:defRPr/>
              </a:pPr>
              <a:t>38</a:t>
            </a:fld>
            <a:endParaRPr lang="en-US" smtClean="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CCE03B-D92C-4A0E-8946-01F0DB35B826}" type="slidenum">
              <a:rPr lang="en-US" smtClean="0">
                <a:cs typeface="Arial" charset="0"/>
              </a:rPr>
              <a:pPr fontAlgn="base">
                <a:spcBef>
                  <a:spcPct val="0"/>
                </a:spcBef>
                <a:spcAft>
                  <a:spcPct val="0"/>
                </a:spcAft>
                <a:defRPr/>
              </a:pPr>
              <a:t>41</a:t>
            </a:fld>
            <a:endParaRPr 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DCCE63-A255-4EBF-9972-8FEB8CDB0C6D}" type="slidenum">
              <a:rPr lang="en-CA"/>
              <a:pPr>
                <a:defRPr/>
              </a:pPr>
              <a:t>3</a:t>
            </a:fld>
            <a:endParaRPr lang="en-CA"/>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 </a:t>
            </a:r>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62849B-74B3-427D-B999-64377CD5F999}" type="slidenum">
              <a:rPr lang="en-US" smtClean="0">
                <a:cs typeface="Arial" charset="0"/>
              </a:rPr>
              <a:pPr fontAlgn="base">
                <a:spcBef>
                  <a:spcPct val="0"/>
                </a:spcBef>
                <a:spcAft>
                  <a:spcPct val="0"/>
                </a:spcAft>
                <a:defRPr/>
              </a:pPr>
              <a:t>44</a:t>
            </a:fld>
            <a:endParaRPr lang="en-US" smtClean="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0275" fontAlgn="base">
              <a:spcBef>
                <a:spcPct val="0"/>
              </a:spcBef>
              <a:spcAft>
                <a:spcPct val="0"/>
              </a:spcAft>
            </a:pPr>
            <a:fld id="{2F843399-FDA6-4323-BCF8-8FAC8030C781}" type="slidenum">
              <a:rPr lang="en-US" altLang="en-US" smtClean="0">
                <a:latin typeface="Arial" pitchFamily="34" charset="0"/>
                <a:cs typeface="Arial" pitchFamily="34" charset="0"/>
              </a:rPr>
              <a:pPr defTabSz="930275" fontAlgn="base">
                <a:spcBef>
                  <a:spcPct val="0"/>
                </a:spcBef>
                <a:spcAft>
                  <a:spcPct val="0"/>
                </a:spcAft>
              </a:pPr>
              <a:t>47</a:t>
            </a:fld>
            <a:endParaRPr lang="en-US" alt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DBA23C-F116-4B04-BF21-FB9E1AE69BE0}" type="slidenum">
              <a:rPr lang="en-US" smtClean="0">
                <a:cs typeface="Arial" charset="0"/>
              </a:rPr>
              <a:pPr fontAlgn="base">
                <a:spcBef>
                  <a:spcPct val="0"/>
                </a:spcBef>
                <a:spcAft>
                  <a:spcPct val="0"/>
                </a:spcAft>
                <a:defRPr/>
              </a:pPr>
              <a:t>48</a:t>
            </a:fld>
            <a:endParaRPr lang="en-US" smtClean="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5892"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11CFAB50-04E3-4ADE-8181-8793B1DBD94E}" type="slidenum">
              <a:rPr lang="en-CA" altLang="en-US" sz="1200">
                <a:latin typeface="Calibri" pitchFamily="34" charset="0"/>
              </a:rPr>
              <a:pPr algn="r"/>
              <a:t>49</a:t>
            </a:fld>
            <a:endParaRPr lang="en-CA" alt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https://apps.fas.usda.gov/psdonline/circulars/oilseeds.pdf</a:t>
            </a:r>
            <a:endParaRPr lang="en-US" dirty="0"/>
          </a:p>
        </p:txBody>
      </p:sp>
      <p:sp>
        <p:nvSpPr>
          <p:cNvPr id="4" name="Slide Number Placeholder 3"/>
          <p:cNvSpPr>
            <a:spLocks noGrp="1"/>
          </p:cNvSpPr>
          <p:nvPr>
            <p:ph type="sldNum" sz="quarter" idx="10"/>
          </p:nvPr>
        </p:nvSpPr>
        <p:spPr/>
        <p:txBody>
          <a:bodyPr/>
          <a:lstStyle/>
          <a:p>
            <a:pPr>
              <a:defRPr/>
            </a:pPr>
            <a:fld id="{DCDE4E1F-A4E9-4136-85F5-22A4CD7F54FF}" type="slidenum">
              <a:rPr lang="en-US" smtClean="0"/>
              <a:pPr>
                <a:defRPr/>
              </a:pPr>
              <a:t>5</a:t>
            </a:fld>
            <a:endParaRPr lang="en-US"/>
          </a:p>
        </p:txBody>
      </p:sp>
    </p:spTree>
    <p:extLst>
      <p:ext uri="{BB962C8B-B14F-4D97-AF65-F5344CB8AC3E}">
        <p14:creationId xmlns:p14="http://schemas.microsoft.com/office/powerpoint/2010/main" val="1173746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8841101-B619-4901-94A8-62D1FD89FF2D}" type="slidenum">
              <a:rPr lang="en-CA" smtClean="0"/>
              <a:pPr>
                <a:defRPr/>
              </a:pPr>
              <a:t>6</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20F98F89-30C3-48B0-87B9-9E57062FC7B0}" type="slidenum">
              <a:rPr lang="en-CA" smtClean="0"/>
              <a:pPr>
                <a:defRPr/>
              </a:pPr>
              <a:t>9</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227135-03FF-4C51-994A-3C43D0ABBFFC}" type="slidenum">
              <a:rPr lang="en-CA"/>
              <a:pPr>
                <a:defRPr/>
              </a:pPr>
              <a:t>10</a:t>
            </a:fld>
            <a:endParaRPr lang="en-CA"/>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CA"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9C8439-64F6-4E0E-8275-AA401DCB1360}" type="slidenum">
              <a:rPr lang="en-CA"/>
              <a:pPr>
                <a:defRPr/>
              </a:pPr>
              <a:t>11</a:t>
            </a:fld>
            <a:endParaRPr lang="en-CA"/>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CA"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C94F2E-5B76-4A6C-B33D-C261BD8BD9BE}" type="slidenum">
              <a:rPr lang="en-CA"/>
              <a:pPr>
                <a:defRPr/>
              </a:pPr>
              <a:t>12</a:t>
            </a:fld>
            <a:endParaRPr lang="en-CA"/>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30275"/>
            <a:endParaRPr lang="en-CA"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B166579-2B8A-42AB-851F-EB64ADD84950}" type="datetimeFigureOut">
              <a:rPr lang="en-US" smtClean="0"/>
              <a:pPr>
                <a:defRPr/>
              </a:pPr>
              <a:t>12/7/2022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F3880F-D061-46BC-9EBA-6C0C20D174A6}" type="slidenum">
              <a:rPr lang="en-US" smtClean="0"/>
              <a:pPr>
                <a:defRPr/>
              </a:pPr>
              <a:t>‹#›</a:t>
            </a:fld>
            <a:endParaRPr lang="en-US"/>
          </a:p>
        </p:txBody>
      </p:sp>
    </p:spTree>
    <p:extLst>
      <p:ext uri="{BB962C8B-B14F-4D97-AF65-F5344CB8AC3E}">
        <p14:creationId xmlns:p14="http://schemas.microsoft.com/office/powerpoint/2010/main" val="2321372827"/>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7C5C761-52D0-4BBD-A9E0-2FD242E6B130}" type="datetimeFigureOut">
              <a:rPr lang="en-US" smtClean="0"/>
              <a:pPr>
                <a:defRPr/>
              </a:pPr>
              <a:t>12/7/2022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052F05A-8522-4E70-86E4-C33F4620DB89}" type="slidenum">
              <a:rPr lang="en-US" smtClean="0"/>
              <a:pPr>
                <a:defRPr/>
              </a:pPr>
              <a:t>‹#›</a:t>
            </a:fld>
            <a:endParaRPr lang="en-US"/>
          </a:p>
        </p:txBody>
      </p:sp>
    </p:spTree>
    <p:extLst>
      <p:ext uri="{BB962C8B-B14F-4D97-AF65-F5344CB8AC3E}">
        <p14:creationId xmlns:p14="http://schemas.microsoft.com/office/powerpoint/2010/main" val="2356784517"/>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E0FA06D-1C7A-43EA-A1C7-059A6290CD54}" type="datetimeFigureOut">
              <a:rPr lang="en-US" smtClean="0"/>
              <a:pPr>
                <a:defRPr/>
              </a:pPr>
              <a:t>12/7/2022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59F44C-ED8E-410D-B040-5366CC21CE34}" type="slidenum">
              <a:rPr lang="en-US" smtClean="0"/>
              <a:pPr>
                <a:defRPr/>
              </a:pPr>
              <a:t>‹#›</a:t>
            </a:fld>
            <a:endParaRPr lang="en-US"/>
          </a:p>
        </p:txBody>
      </p:sp>
    </p:spTree>
    <p:extLst>
      <p:ext uri="{BB962C8B-B14F-4D97-AF65-F5344CB8AC3E}">
        <p14:creationId xmlns:p14="http://schemas.microsoft.com/office/powerpoint/2010/main" val="3160287426"/>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5"/>
          <p:cNvSpPr>
            <a:spLocks noGrp="1"/>
          </p:cNvSpPr>
          <p:nvPr>
            <p:ph type="dt" sz="half" idx="10"/>
          </p:nvPr>
        </p:nvSpPr>
        <p:spPr>
          <a:xfrm>
            <a:off x="457200" y="6245225"/>
            <a:ext cx="2133600" cy="476250"/>
          </a:xfrm>
        </p:spPr>
        <p:txBody>
          <a:bodyPr/>
          <a:lstStyle>
            <a:lvl1pPr>
              <a:defRPr/>
            </a:lvl1pPr>
          </a:lstStyle>
          <a:p>
            <a:pPr>
              <a:defRPr/>
            </a:pPr>
            <a:endParaRPr lang="en-CA"/>
          </a:p>
        </p:txBody>
      </p:sp>
      <p:sp>
        <p:nvSpPr>
          <p:cNvPr id="16"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CA"/>
          </a:p>
        </p:txBody>
      </p:sp>
      <p:sp>
        <p:nvSpPr>
          <p:cNvPr id="17" name="Slide Number Placeholder 7"/>
          <p:cNvSpPr>
            <a:spLocks noGrp="1"/>
          </p:cNvSpPr>
          <p:nvPr>
            <p:ph type="sldNum" sz="quarter" idx="12"/>
          </p:nvPr>
        </p:nvSpPr>
        <p:spPr>
          <a:xfrm>
            <a:off x="6553200" y="6245225"/>
            <a:ext cx="2133600" cy="476250"/>
          </a:xfrm>
        </p:spPr>
        <p:txBody>
          <a:bodyPr/>
          <a:lstStyle>
            <a:lvl1pPr>
              <a:defRPr/>
            </a:lvl1pPr>
          </a:lstStyle>
          <a:p>
            <a:pPr>
              <a:defRPr/>
            </a:pPr>
            <a:fld id="{C914595B-C64D-4D15-BB9A-2FE03FB1EB69}" type="slidenum">
              <a:rPr lang="en-CA"/>
              <a:pPr>
                <a:defRPr/>
              </a:pPr>
              <a:t>‹#›</a:t>
            </a:fld>
            <a:endParaRPr lang="en-CA"/>
          </a:p>
        </p:txBody>
      </p:sp>
    </p:spTree>
    <p:extLst>
      <p:ext uri="{BB962C8B-B14F-4D97-AF65-F5344CB8AC3E}">
        <p14:creationId xmlns:p14="http://schemas.microsoft.com/office/powerpoint/2010/main" val="280840344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CA"/>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CA"/>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D2F5BFB-CA6C-46B7-BF3C-1387F0962FF6}" type="slidenum">
              <a:rPr lang="en-CA"/>
              <a:pPr>
                <a:defRPr/>
              </a:pPr>
              <a:t>‹#›</a:t>
            </a:fld>
            <a:endParaRPr lang="en-CA"/>
          </a:p>
        </p:txBody>
      </p:sp>
    </p:spTree>
    <p:extLst>
      <p:ext uri="{BB962C8B-B14F-4D97-AF65-F5344CB8AC3E}">
        <p14:creationId xmlns:p14="http://schemas.microsoft.com/office/powerpoint/2010/main" val="162304730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Date Placeholder 4"/>
          <p:cNvSpPr>
            <a:spLocks noGrp="1"/>
          </p:cNvSpPr>
          <p:nvPr>
            <p:ph type="dt" sz="half" idx="10"/>
          </p:nvPr>
        </p:nvSpPr>
        <p:spPr>
          <a:xfrm>
            <a:off x="457200" y="6245225"/>
            <a:ext cx="2133600" cy="476250"/>
          </a:xfrm>
        </p:spPr>
        <p:txBody>
          <a:bodyPr/>
          <a:lstStyle>
            <a:lvl1pPr>
              <a:defRPr/>
            </a:lvl1pPr>
          </a:lstStyle>
          <a:p>
            <a:pPr>
              <a:defRPr/>
            </a:pPr>
            <a:endParaRPr lang="en-CA"/>
          </a:p>
        </p:txBody>
      </p:sp>
      <p:sp>
        <p:nvSpPr>
          <p:cNvPr id="15"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CA"/>
          </a:p>
        </p:txBody>
      </p:sp>
      <p:sp>
        <p:nvSpPr>
          <p:cNvPr id="16" name="Slide Number Placeholder 6"/>
          <p:cNvSpPr>
            <a:spLocks noGrp="1"/>
          </p:cNvSpPr>
          <p:nvPr>
            <p:ph type="sldNum" sz="quarter" idx="12"/>
          </p:nvPr>
        </p:nvSpPr>
        <p:spPr>
          <a:xfrm>
            <a:off x="6553200" y="6245225"/>
            <a:ext cx="2133600" cy="476250"/>
          </a:xfrm>
        </p:spPr>
        <p:txBody>
          <a:bodyPr/>
          <a:lstStyle>
            <a:lvl1pPr>
              <a:defRPr/>
            </a:lvl1pPr>
          </a:lstStyle>
          <a:p>
            <a:pPr>
              <a:defRPr/>
            </a:pPr>
            <a:fld id="{A55245DC-E85C-4A60-ACDA-1CDFD9103F4C}" type="slidenum">
              <a:rPr lang="en-CA"/>
              <a:pPr>
                <a:defRPr/>
              </a:pPr>
              <a:t>‹#›</a:t>
            </a:fld>
            <a:endParaRPr lang="en-CA"/>
          </a:p>
        </p:txBody>
      </p:sp>
    </p:spTree>
    <p:extLst>
      <p:ext uri="{BB962C8B-B14F-4D97-AF65-F5344CB8AC3E}">
        <p14:creationId xmlns:p14="http://schemas.microsoft.com/office/powerpoint/2010/main" val="16197082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8F06F02-EF2B-411C-BF3E-68E1390865FD}" type="datetimeFigureOut">
              <a:rPr lang="en-US" smtClean="0"/>
              <a:pPr>
                <a:defRPr/>
              </a:pPr>
              <a:t>12/7/2022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C59456E-83E9-4959-B1FE-DE2BDFB7DE40}" type="slidenum">
              <a:rPr lang="en-US" smtClean="0"/>
              <a:pPr>
                <a:defRPr/>
              </a:pPr>
              <a:t>‹#›</a:t>
            </a:fld>
            <a:endParaRPr lang="en-US"/>
          </a:p>
        </p:txBody>
      </p:sp>
    </p:spTree>
    <p:extLst>
      <p:ext uri="{BB962C8B-B14F-4D97-AF65-F5344CB8AC3E}">
        <p14:creationId xmlns:p14="http://schemas.microsoft.com/office/powerpoint/2010/main" val="2760848011"/>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B983FF96-D4A8-4EB0-B6F8-1F5C02CE232F}" type="datetimeFigureOut">
              <a:rPr lang="en-US" smtClean="0"/>
              <a:pPr>
                <a:defRPr/>
              </a:pPr>
              <a:t>12/7/2022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8BF979-E4E7-468E-A9CD-D32035402AEC}" type="slidenum">
              <a:rPr lang="en-US" smtClean="0"/>
              <a:pPr>
                <a:defRPr/>
              </a:pPr>
              <a:t>‹#›</a:t>
            </a:fld>
            <a:endParaRPr lang="en-US"/>
          </a:p>
        </p:txBody>
      </p:sp>
    </p:spTree>
    <p:extLst>
      <p:ext uri="{BB962C8B-B14F-4D97-AF65-F5344CB8AC3E}">
        <p14:creationId xmlns:p14="http://schemas.microsoft.com/office/powerpoint/2010/main" val="4204982561"/>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FE211804-C178-40C1-BDBC-415F19A234A8}" type="datetimeFigureOut">
              <a:rPr lang="en-US" smtClean="0"/>
              <a:pPr>
                <a:defRPr/>
              </a:pPr>
              <a:t>12/7/2022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00B03A8-0AFB-4751-A4D4-0F032EC7E8EC}" type="slidenum">
              <a:rPr lang="en-US" smtClean="0"/>
              <a:pPr>
                <a:defRPr/>
              </a:pPr>
              <a:t>‹#›</a:t>
            </a:fld>
            <a:endParaRPr lang="en-US"/>
          </a:p>
        </p:txBody>
      </p:sp>
    </p:spTree>
    <p:extLst>
      <p:ext uri="{BB962C8B-B14F-4D97-AF65-F5344CB8AC3E}">
        <p14:creationId xmlns:p14="http://schemas.microsoft.com/office/powerpoint/2010/main" val="2650257281"/>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C42DB78C-34C1-458A-9F60-CDE4459685C1}" type="datetimeFigureOut">
              <a:rPr lang="en-US" smtClean="0"/>
              <a:pPr>
                <a:defRPr/>
              </a:pPr>
              <a:t>12/7/2022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3DF3C8E-BAA4-4C68-90C5-40F065164676}" type="slidenum">
              <a:rPr lang="en-US" smtClean="0"/>
              <a:pPr>
                <a:defRPr/>
              </a:pPr>
              <a:t>‹#›</a:t>
            </a:fld>
            <a:endParaRPr lang="en-US"/>
          </a:p>
        </p:txBody>
      </p:sp>
    </p:spTree>
    <p:extLst>
      <p:ext uri="{BB962C8B-B14F-4D97-AF65-F5344CB8AC3E}">
        <p14:creationId xmlns:p14="http://schemas.microsoft.com/office/powerpoint/2010/main" val="3340449394"/>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E16C27D-76C6-4D9F-AFEF-95B1E2322773}" type="datetimeFigureOut">
              <a:rPr lang="en-US" smtClean="0"/>
              <a:pPr>
                <a:defRPr/>
              </a:pPr>
              <a:t>12/7/2022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04DE21C-360A-413D-BD1B-B9F3A0DD63FD}" type="slidenum">
              <a:rPr lang="en-US" smtClean="0"/>
              <a:pPr>
                <a:defRPr/>
              </a:pPr>
              <a:t>‹#›</a:t>
            </a:fld>
            <a:endParaRPr lang="en-US"/>
          </a:p>
        </p:txBody>
      </p:sp>
    </p:spTree>
    <p:extLst>
      <p:ext uri="{BB962C8B-B14F-4D97-AF65-F5344CB8AC3E}">
        <p14:creationId xmlns:p14="http://schemas.microsoft.com/office/powerpoint/2010/main" val="290779080"/>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4978E74-CFCD-4FD1-9748-41664D49AC71}" type="datetimeFigureOut">
              <a:rPr lang="en-US" smtClean="0"/>
              <a:pPr>
                <a:defRPr/>
              </a:pPr>
              <a:t>12/7/2022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FC5B29E-5735-4986-B421-3FC5442C0A06}" type="slidenum">
              <a:rPr lang="en-US" smtClean="0"/>
              <a:pPr>
                <a:defRPr/>
              </a:pPr>
              <a:t>‹#›</a:t>
            </a:fld>
            <a:endParaRPr lang="en-US"/>
          </a:p>
        </p:txBody>
      </p:sp>
    </p:spTree>
    <p:extLst>
      <p:ext uri="{BB962C8B-B14F-4D97-AF65-F5344CB8AC3E}">
        <p14:creationId xmlns:p14="http://schemas.microsoft.com/office/powerpoint/2010/main" val="473015328"/>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9E8336A-AA8D-4E85-8CA9-5535FAFE824D}" type="datetimeFigureOut">
              <a:rPr lang="en-US" smtClean="0"/>
              <a:pPr>
                <a:defRPr/>
              </a:pPr>
              <a:t>12/7/2022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95839C-C9A5-4D9B-8DFE-C7CD622A1FD6}" type="slidenum">
              <a:rPr lang="en-US" smtClean="0"/>
              <a:pPr>
                <a:defRPr/>
              </a:pPr>
              <a:t>‹#›</a:t>
            </a:fld>
            <a:endParaRPr lang="en-US"/>
          </a:p>
        </p:txBody>
      </p:sp>
    </p:spTree>
    <p:extLst>
      <p:ext uri="{BB962C8B-B14F-4D97-AF65-F5344CB8AC3E}">
        <p14:creationId xmlns:p14="http://schemas.microsoft.com/office/powerpoint/2010/main" val="3675995152"/>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A55C473B-A13C-42A4-AF3C-8F4493F8BD65}" type="datetimeFigureOut">
              <a:rPr lang="en-US" smtClean="0"/>
              <a:pPr>
                <a:defRPr/>
              </a:pPr>
              <a:t>12/7/2022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6C2D25-FC57-4B75-9591-D95B4E79F7C8}" type="slidenum">
              <a:rPr lang="en-US" smtClean="0"/>
              <a:pPr>
                <a:defRPr/>
              </a:pPr>
              <a:t>‹#›</a:t>
            </a:fld>
            <a:endParaRPr lang="en-US"/>
          </a:p>
        </p:txBody>
      </p:sp>
    </p:spTree>
    <p:extLst>
      <p:ext uri="{BB962C8B-B14F-4D97-AF65-F5344CB8AC3E}">
        <p14:creationId xmlns:p14="http://schemas.microsoft.com/office/powerpoint/2010/main" val="1121039730"/>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28AF650-5C06-4E4F-9F76-44C512B09FAC}" type="datetimeFigureOut">
              <a:rPr lang="en-US" smtClean="0"/>
              <a:pPr>
                <a:defRPr/>
              </a:pPr>
              <a:t>12/7/2022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E972496-BDE3-4741-BCB5-B9A836FECCBA}" type="slidenum">
              <a:rPr lang="en-US" smtClean="0"/>
              <a:pPr>
                <a:defRPr/>
              </a:pPr>
              <a:t>‹#›</a:t>
            </a:fld>
            <a:endParaRPr lang="en-US"/>
          </a:p>
        </p:txBody>
      </p:sp>
    </p:spTree>
    <p:extLst>
      <p:ext uri="{BB962C8B-B14F-4D97-AF65-F5344CB8AC3E}">
        <p14:creationId xmlns:p14="http://schemas.microsoft.com/office/powerpoint/2010/main" val="2157517595"/>
      </p:ext>
    </p:extLst>
  </p:cSld>
  <p:clrMap bg1="lt1" tx1="dk1" bg2="lt2" tx2="dk2" accent1="accent1" accent2="accent2" accent3="accent3" accent4="accent4" accent5="accent5" accent6="accent6" hlink="hlink" folHlink="folHlink"/>
  <p:sldLayoutIdLst>
    <p:sldLayoutId id="2147485871" r:id="rId1"/>
    <p:sldLayoutId id="2147485872" r:id="rId2"/>
    <p:sldLayoutId id="2147485873" r:id="rId3"/>
    <p:sldLayoutId id="2147485874" r:id="rId4"/>
    <p:sldLayoutId id="2147485875" r:id="rId5"/>
    <p:sldLayoutId id="2147485876" r:id="rId6"/>
    <p:sldLayoutId id="2147485877" r:id="rId7"/>
    <p:sldLayoutId id="2147485878" r:id="rId8"/>
    <p:sldLayoutId id="2147485879" r:id="rId9"/>
    <p:sldLayoutId id="2147485880" r:id="rId10"/>
    <p:sldLayoutId id="2147485881" r:id="rId11"/>
    <p:sldLayoutId id="2147485882" r:id="rId12"/>
    <p:sldLayoutId id="2147485883" r:id="rId13"/>
    <p:sldLayoutId id="2147485884" r:id="rId14"/>
  </p:sldLayoutIdLst>
  <p:transition spd="slow">
    <p:fade/>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gif"/><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5.gif"/><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5.gif"/></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jpeg"/><Relationship Id="rId3" Type="http://schemas.openxmlformats.org/officeDocument/2006/relationships/image" Target="../media/image41.png"/><Relationship Id="rId21" Type="http://schemas.openxmlformats.org/officeDocument/2006/relationships/image" Target="../media/image57.jpeg"/><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3.jpeg"/><Relationship Id="rId2" Type="http://schemas.openxmlformats.org/officeDocument/2006/relationships/notesSlide" Target="../notesSlides/notesSlide23.xml"/><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gif"/><Relationship Id="rId11" Type="http://schemas.openxmlformats.org/officeDocument/2006/relationships/image" Target="../media/image47.png"/><Relationship Id="rId5" Type="http://schemas.openxmlformats.org/officeDocument/2006/relationships/image" Target="../media/image4.jpeg"/><Relationship Id="rId15" Type="http://schemas.openxmlformats.org/officeDocument/2006/relationships/image" Target="../media/image51.jpe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2.jpeg"/><Relationship Id="rId9" Type="http://schemas.openxmlformats.org/officeDocument/2006/relationships/image" Target="../media/image45.jpeg"/><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5.gif"/><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gif"/></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gif"/></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62.png"/><Relationship Id="rId7"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5.gif"/><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5.gif"/><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gif"/><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5.gif"/><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7.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gif"/><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5.gif"/><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6"/>
          <p:cNvSpPr>
            <a:spLocks noGrp="1" noChangeArrowheads="1"/>
          </p:cNvSpPr>
          <p:nvPr>
            <p:ph type="subTitle" idx="1"/>
          </p:nvPr>
        </p:nvSpPr>
        <p:spPr>
          <a:xfrm>
            <a:off x="1219200" y="715117"/>
            <a:ext cx="6705600" cy="1008063"/>
          </a:xfrm>
        </p:spPr>
        <p:txBody>
          <a:bodyPr/>
          <a:lstStyle/>
          <a:p>
            <a:pPr marL="533400" indent="-533400" algn="ctr">
              <a:spcBef>
                <a:spcPct val="0"/>
              </a:spcBef>
              <a:buFontTx/>
              <a:buNone/>
            </a:pPr>
            <a:r>
              <a:rPr lang="en-US" altLang="en-US" sz="2500" dirty="0" smtClean="0">
                <a:solidFill>
                  <a:schemeClr val="accent2">
                    <a:lumMod val="50000"/>
                  </a:schemeClr>
                </a:solidFill>
                <a:latin typeface="+mj-lt"/>
                <a:cs typeface="Arial" panose="020B0604020202020204" pitchFamily="34" charset="0"/>
              </a:rPr>
              <a:t>Sharing resources for a unified </a:t>
            </a:r>
            <a:r>
              <a:rPr lang="en-US" altLang="en-US" sz="2500" dirty="0" smtClean="0">
                <a:solidFill>
                  <a:schemeClr val="accent2">
                    <a:lumMod val="50000"/>
                  </a:schemeClr>
                </a:solidFill>
                <a:latin typeface="+mj-lt"/>
                <a:cs typeface="Arial" panose="020B0604020202020204" pitchFamily="34" charset="0"/>
              </a:rPr>
              <a:t>message.</a:t>
            </a:r>
            <a:endParaRPr lang="en-US" altLang="en-US" sz="2500" dirty="0" smtClean="0">
              <a:solidFill>
                <a:schemeClr val="accent2">
                  <a:lumMod val="50000"/>
                </a:schemeClr>
              </a:solidFill>
              <a:latin typeface="+mj-lt"/>
              <a:cs typeface="Arial" panose="020B0604020202020204" pitchFamily="34" charset="0"/>
            </a:endParaRPr>
          </a:p>
          <a:p>
            <a:pPr marL="533400" indent="-533400" algn="ctr">
              <a:spcBef>
                <a:spcPct val="0"/>
              </a:spcBef>
              <a:buFontTx/>
              <a:buNone/>
            </a:pPr>
            <a:r>
              <a:rPr lang="en-US" altLang="en-US" sz="2500" dirty="0" smtClean="0">
                <a:solidFill>
                  <a:schemeClr val="accent2">
                    <a:lumMod val="50000"/>
                  </a:schemeClr>
                </a:solidFill>
                <a:latin typeface="+mj-lt"/>
                <a:cs typeface="Arial" panose="020B0604020202020204" pitchFamily="34" charset="0"/>
              </a:rPr>
              <a:t>Learn what you can do!</a:t>
            </a:r>
          </a:p>
        </p:txBody>
      </p:sp>
      <p:sp>
        <p:nvSpPr>
          <p:cNvPr id="5" name="Rectangle 2"/>
          <p:cNvSpPr txBox="1">
            <a:spLocks noChangeArrowheads="1"/>
          </p:cNvSpPr>
          <p:nvPr/>
        </p:nvSpPr>
        <p:spPr>
          <a:xfrm>
            <a:off x="1835696" y="86938"/>
            <a:ext cx="5472608" cy="936104"/>
          </a:xfrm>
          <a:prstGeom prst="rect">
            <a:avLst/>
          </a:prstGeom>
        </p:spPr>
        <p:txBody>
          <a:bodyPr/>
          <a:lstStyle>
            <a:lvl1pPr marR="9144" algn="l" rtl="0" eaLnBrk="1" latinLnBrk="0" hangingPunct="1">
              <a:spcBef>
                <a:spcPct val="0"/>
              </a:spcBef>
              <a:buNone/>
              <a:defRPr kumimoji="0" sz="4000" b="1" kern="1200" cap="all" spc="0" baseline="0">
                <a:solidFill>
                  <a:schemeClr val="tx1"/>
                </a:solidFill>
                <a:effectLst>
                  <a:reflection blurRad="12700" stA="34000" endA="740" endPos="53000" dir="5400000" sy="-100000" algn="bl" rotWithShape="0"/>
                </a:effectLst>
                <a:latin typeface="Arial" pitchFamily="34" charset="0"/>
                <a:ea typeface="+mj-ea"/>
                <a:cs typeface="Arial" pitchFamily="34" charset="0"/>
              </a:defRPr>
            </a:lvl1pPr>
            <a:extLst/>
          </a:lstStyle>
          <a:p>
            <a:pPr algn="ctr">
              <a:defRPr/>
            </a:pPr>
            <a:r>
              <a:rPr lang="en-US" cap="none" dirty="0" smtClean="0">
                <a:solidFill>
                  <a:schemeClr val="accent2">
                    <a:lumMod val="50000"/>
                  </a:schemeClr>
                </a:solidFill>
                <a:effectLst/>
                <a:latin typeface="+mj-lt"/>
              </a:rPr>
              <a:t>Palm Oil Awareness</a:t>
            </a:r>
            <a:r>
              <a:rPr lang="en-US" cap="none" dirty="0" smtClean="0">
                <a:solidFill>
                  <a:schemeClr val="accent2">
                    <a:lumMod val="50000"/>
                  </a:schemeClr>
                </a:solidFill>
                <a:effectLst/>
              </a:rPr>
              <a:t> </a:t>
            </a:r>
            <a:r>
              <a:rPr lang="en-US" sz="3600" i="1" cap="none" dirty="0" smtClean="0">
                <a:solidFill>
                  <a:srgbClr val="432411"/>
                </a:solidFill>
                <a:effectLst/>
              </a:rPr>
              <a:t/>
            </a:r>
            <a:br>
              <a:rPr lang="en-US" sz="3600" i="1" cap="none" dirty="0" smtClean="0">
                <a:solidFill>
                  <a:srgbClr val="432411"/>
                </a:solidFill>
                <a:effectLst/>
              </a:rPr>
            </a:br>
            <a:endParaRPr lang="en-US" sz="3000" i="1" cap="none" dirty="0">
              <a:solidFill>
                <a:srgbClr val="432411"/>
              </a:solidFill>
            </a:endParaRPr>
          </a:p>
        </p:txBody>
      </p:sp>
      <p:pic>
        <p:nvPicPr>
          <p:cNvPr id="7" name="Picture 6" descr="Sumatran Orangutan Adult 13-TG.jpg"/>
          <p:cNvPicPr>
            <a:picLocks noChangeAspect="1"/>
          </p:cNvPicPr>
          <p:nvPr/>
        </p:nvPicPr>
        <p:blipFill>
          <a:blip r:embed="rId3" cstate="print"/>
          <a:stretch>
            <a:fillRect/>
          </a:stretch>
        </p:blipFill>
        <p:spPr>
          <a:xfrm>
            <a:off x="731771" y="1733601"/>
            <a:ext cx="2155371" cy="3245165"/>
          </a:xfrm>
          <a:prstGeom prst="rect">
            <a:avLst/>
          </a:prstGeom>
          <a:ln w="19050">
            <a:solidFill>
              <a:schemeClr val="accent2">
                <a:lumMod val="75000"/>
              </a:schemeClr>
            </a:solidFill>
          </a:ln>
          <a:effectLst>
            <a:reflection blurRad="6350" endPos="0" dist="50800" dir="5400000" sy="-100000" algn="bl" rotWithShape="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858" y="1723179"/>
            <a:ext cx="2206810" cy="3322613"/>
          </a:xfrm>
          <a:prstGeom prst="rect">
            <a:avLst/>
          </a:prstGeom>
          <a:ln w="19050">
            <a:solidFill>
              <a:schemeClr val="accent2">
                <a:lumMod val="75000"/>
              </a:schemeClr>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1723179"/>
            <a:ext cx="2206810" cy="3322613"/>
          </a:xfrm>
          <a:prstGeom prst="rect">
            <a:avLst/>
          </a:prstGeom>
          <a:ln w="19050">
            <a:solidFill>
              <a:schemeClr val="accent2">
                <a:lumMod val="75000"/>
              </a:schemeClr>
            </a:solidFill>
          </a:ln>
        </p:spPr>
      </p:pic>
      <p:pic>
        <p:nvPicPr>
          <p:cNvPr id="8" name="Picture 2" descr="R:\GRAPHICS\Templates\IWP Power Point Presentation Folder\2014-2015 Power Point Presentation plain.jpg"/>
          <p:cNvPicPr>
            <a:picLocks noChangeAspect="1" noChangeArrowheads="1"/>
          </p:cNvPicPr>
          <p:nvPr/>
        </p:nvPicPr>
        <p:blipFill>
          <a:blip r:embed="rId6" cstate="print"/>
          <a:srcRect b="74444"/>
          <a:stretch>
            <a:fillRect/>
          </a:stretch>
        </p:blipFill>
        <p:spPr bwMode="auto">
          <a:xfrm>
            <a:off x="0" y="5105400"/>
            <a:ext cx="9144000" cy="1752600"/>
          </a:xfrm>
          <a:prstGeom prst="rect">
            <a:avLst/>
          </a:prstGeom>
          <a:noFill/>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5172426"/>
            <a:ext cx="838200" cy="1341120"/>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00" name="Rectangle 3"/>
          <p:cNvSpPr>
            <a:spLocks noGrp="1" noChangeArrowheads="1"/>
          </p:cNvSpPr>
          <p:nvPr>
            <p:ph type="body" sz="half" idx="1"/>
          </p:nvPr>
        </p:nvSpPr>
        <p:spPr>
          <a:xfrm>
            <a:off x="685800" y="5227904"/>
            <a:ext cx="8001000" cy="1379725"/>
          </a:xfrm>
        </p:spPr>
        <p:txBody>
          <a:bodyPr anchor="ctr">
            <a:normAutofit/>
          </a:bodyPr>
          <a:lstStyle/>
          <a:p>
            <a:pPr marL="0" indent="0" algn="ctr">
              <a:spcAft>
                <a:spcPts val="1000"/>
              </a:spcAft>
              <a:buNone/>
            </a:pPr>
            <a:r>
              <a:rPr lang="en-US" altLang="en-US" sz="2400" dirty="0" smtClean="0">
                <a:solidFill>
                  <a:schemeClr val="accent2">
                    <a:lumMod val="50000"/>
                  </a:schemeClr>
                </a:solidFill>
                <a:cs typeface="Arial" panose="020B0604020202020204" pitchFamily="34" charset="0"/>
              </a:rPr>
              <a:t>Rainforest and peat land (swampy areas with special carbon-rich soil) in Indonesia and Malaysia are being </a:t>
            </a:r>
            <a:r>
              <a:rPr lang="en-US" altLang="en-US" sz="2400" b="1" dirty="0" smtClean="0">
                <a:solidFill>
                  <a:schemeClr val="accent2">
                    <a:lumMod val="50000"/>
                  </a:schemeClr>
                </a:solidFill>
                <a:cs typeface="Arial" panose="020B0604020202020204" pitchFamily="34" charset="0"/>
              </a:rPr>
              <a:t>cleared</a:t>
            </a:r>
            <a:r>
              <a:rPr lang="en-US" altLang="en-US" sz="2400" dirty="0" smtClean="0">
                <a:solidFill>
                  <a:schemeClr val="accent2">
                    <a:lumMod val="50000"/>
                  </a:schemeClr>
                </a:solidFill>
                <a:cs typeface="Arial" panose="020B0604020202020204" pitchFamily="34" charset="0"/>
              </a:rPr>
              <a:t> to make way for new palm oil </a:t>
            </a:r>
            <a:r>
              <a:rPr lang="en-US" altLang="en-US" sz="2400" dirty="0" smtClean="0">
                <a:solidFill>
                  <a:schemeClr val="accent2">
                    <a:lumMod val="50000"/>
                  </a:schemeClr>
                </a:solidFill>
                <a:cs typeface="Arial" panose="020B0604020202020204" pitchFamily="34" charset="0"/>
              </a:rPr>
              <a:t>plantations.</a:t>
            </a:r>
            <a:endParaRPr lang="en-US" altLang="en-US" sz="2400" dirty="0" smtClean="0">
              <a:solidFill>
                <a:schemeClr val="accent2">
                  <a:lumMod val="50000"/>
                </a:schemeClr>
              </a:solidFill>
              <a:cs typeface="Arial" panose="020B0604020202020204" pitchFamily="34" charset="0"/>
            </a:endParaRPr>
          </a:p>
        </p:txBody>
      </p:sp>
      <p:pic>
        <p:nvPicPr>
          <p:cNvPr id="79876" name="Content Placeholder 5" descr="Brazil-deforestation &amp; fire.png"/>
          <p:cNvPicPr>
            <a:picLocks noGrp="1" noChangeAspect="1"/>
          </p:cNvPicPr>
          <p:nvPr>
            <p:ph sz="half" idx="2"/>
          </p:nvPr>
        </p:nvPicPr>
        <p:blipFill>
          <a:blip r:embed="rId3" cstate="print"/>
          <a:srcRect l="1370" t="6064" r="2740" b="3418"/>
          <a:stretch>
            <a:fillRect/>
          </a:stretch>
        </p:blipFill>
        <p:spPr>
          <a:xfrm>
            <a:off x="1905000" y="1865701"/>
            <a:ext cx="5087938" cy="3198213"/>
          </a:xfrm>
          <a:solidFill>
            <a:srgbClr val="FFFFFF">
              <a:shade val="85000"/>
            </a:srgbClr>
          </a:solidFill>
          <a:ln w="19050">
            <a:solidFill>
              <a:schemeClr val="accent2">
                <a:lumMod val="75000"/>
              </a:schemeClr>
            </a:solidFill>
          </a:ln>
          <a:effectLst>
            <a:reflection blurRad="12700" endPos="0" dist="5000" dir="5400000" sy="-100000" algn="bl" rotWithShape="0"/>
          </a:effectLst>
        </p:spPr>
      </p:pic>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Rectangle 2"/>
          <p:cNvSpPr>
            <a:spLocks noGrp="1" noChangeArrowheads="1"/>
          </p:cNvSpPr>
          <p:nvPr>
            <p:ph type="title"/>
          </p:nvPr>
        </p:nvSpPr>
        <p:spPr>
          <a:xfrm>
            <a:off x="457200" y="304800"/>
            <a:ext cx="8229600" cy="1139825"/>
          </a:xfrm>
        </p:spPr>
        <p:txBody>
          <a:bodyPr>
            <a:normAutofit/>
          </a:bodyPr>
          <a:lstStyle/>
          <a:p>
            <a:pPr>
              <a:defRPr/>
            </a:pPr>
            <a:r>
              <a:rPr lang="en-US" sz="4000" b="1" dirty="0" smtClean="0">
                <a:solidFill>
                  <a:schemeClr val="bg1"/>
                </a:solidFill>
                <a:cs typeface="Arial" panose="020B0604020202020204" pitchFamily="34" charset="0"/>
              </a:rPr>
              <a:t>                What’s </a:t>
            </a:r>
            <a:r>
              <a:rPr lang="en-US" sz="4000" b="1" dirty="0">
                <a:solidFill>
                  <a:schemeClr val="bg1"/>
                </a:solidFill>
                <a:cs typeface="Arial" panose="020B0604020202020204" pitchFamily="34" charset="0"/>
              </a:rPr>
              <a:t>the Problem</a:t>
            </a:r>
            <a:r>
              <a:rPr lang="en-US" sz="4000" b="1" dirty="0" smtClean="0">
                <a:solidFill>
                  <a:schemeClr val="bg1"/>
                </a:solidFill>
                <a:cs typeface="Arial" panose="020B0604020202020204" pitchFamily="34" charset="0"/>
              </a:rPr>
              <a:t>? </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3" name="Rectangle 3"/>
          <p:cNvSpPr>
            <a:spLocks noGrp="1" noChangeArrowheads="1"/>
          </p:cNvSpPr>
          <p:nvPr>
            <p:ph type="body" sz="half" idx="1"/>
          </p:nvPr>
        </p:nvSpPr>
        <p:spPr>
          <a:xfrm>
            <a:off x="354012" y="2022269"/>
            <a:ext cx="4321175" cy="1267235"/>
          </a:xfrm>
        </p:spPr>
        <p:txBody>
          <a:bodyPr anchor="ctr">
            <a:normAutofit/>
          </a:bodyPr>
          <a:lstStyle/>
          <a:p>
            <a:pPr marL="0" indent="0" algn="ctr">
              <a:spcAft>
                <a:spcPts val="1000"/>
              </a:spcAft>
              <a:buNone/>
            </a:pPr>
            <a:r>
              <a:rPr lang="en-US" altLang="en-US" sz="2400" dirty="0" smtClean="0">
                <a:solidFill>
                  <a:schemeClr val="accent2">
                    <a:lumMod val="50000"/>
                  </a:schemeClr>
                </a:solidFill>
                <a:cs typeface="Arial" panose="020B0604020202020204" pitchFamily="34" charset="0"/>
              </a:rPr>
              <a:t>Some companies clear excess forest to get more money for wood and paper </a:t>
            </a:r>
            <a:r>
              <a:rPr lang="en-US" altLang="en-US" sz="2400" dirty="0" smtClean="0">
                <a:solidFill>
                  <a:schemeClr val="accent2">
                    <a:lumMod val="50000"/>
                  </a:schemeClr>
                </a:solidFill>
                <a:cs typeface="Arial" panose="020B0604020202020204" pitchFamily="34" charset="0"/>
              </a:rPr>
              <a:t>products.</a:t>
            </a:r>
            <a:endParaRPr lang="en-US" altLang="en-US" sz="2400" dirty="0" smtClean="0">
              <a:solidFill>
                <a:schemeClr val="accent2">
                  <a:lumMod val="50000"/>
                </a:schemeClr>
              </a:solidFill>
              <a:cs typeface="Arial" panose="020B0604020202020204" pitchFamily="34" charset="0"/>
            </a:endParaRPr>
          </a:p>
        </p:txBody>
      </p:sp>
      <p:pic>
        <p:nvPicPr>
          <p:cNvPr id="8196" name="Picture 4" descr="beautiful forest in sumatra"/>
          <p:cNvPicPr>
            <a:picLocks noGrp="1" noChangeAspect="1" noChangeArrowheads="1"/>
          </p:cNvPicPr>
          <p:nvPr>
            <p:ph sz="half" idx="2"/>
          </p:nvPr>
        </p:nvPicPr>
        <p:blipFill>
          <a:blip r:embed="rId3" cstate="print">
            <a:extLst/>
          </a:blip>
          <a:stretch>
            <a:fillRect/>
          </a:stretch>
        </p:blipFill>
        <p:spPr>
          <a:xfrm>
            <a:off x="5257800" y="1752600"/>
            <a:ext cx="3486473" cy="4662891"/>
          </a:xfrm>
          <a:ln w="19050">
            <a:solidFill>
              <a:schemeClr val="accent2">
                <a:lumMod val="75000"/>
              </a:schemeClr>
            </a:solidFill>
          </a:ln>
          <a:effectLst>
            <a:reflection blurRad="6350" endPos="0" dist="50800" dir="5400000" sy="-100000" algn="bl" rotWithShape="0"/>
          </a:effectLst>
        </p:spPr>
      </p:pic>
      <p:pic>
        <p:nvPicPr>
          <p:cNvPr id="5" name="Picture 4" descr="logging_truck_in_indonesia.jpg"/>
          <p:cNvPicPr>
            <a:picLocks noChangeAspect="1"/>
          </p:cNvPicPr>
          <p:nvPr/>
        </p:nvPicPr>
        <p:blipFill>
          <a:blip r:embed="rId4" cstate="print"/>
          <a:srcRect t="6713" b="4336"/>
          <a:stretch>
            <a:fillRect/>
          </a:stretch>
        </p:blipFill>
        <p:spPr>
          <a:xfrm>
            <a:off x="381000" y="3683864"/>
            <a:ext cx="4267200" cy="2640736"/>
          </a:xfrm>
          <a:prstGeom prst="rect">
            <a:avLst/>
          </a:prstGeom>
          <a:ln w="19050">
            <a:solidFill>
              <a:schemeClr val="accent2">
                <a:lumMod val="75000"/>
              </a:schemeClr>
            </a:solidFill>
          </a:ln>
          <a:effectLst>
            <a:reflection blurRad="6350" endPos="0" dist="50800" dir="5400000" sy="-100000" algn="bl" rotWithShape="0"/>
          </a:effectLst>
        </p:spPr>
      </p:pic>
      <p:pic>
        <p:nvPicPr>
          <p:cNvPr id="7" name="Picture 2" descr="R:\GRAPHICS\Templates\IWP Power Point Presentation Folder\2014-2015 Power Point Presentation plain.jpg"/>
          <p:cNvPicPr>
            <a:picLocks noChangeAspect="1" noChangeArrowheads="1"/>
          </p:cNvPicPr>
          <p:nvPr/>
        </p:nvPicPr>
        <p:blipFill>
          <a:blip r:embed="rId5" cstate="print"/>
          <a:srcRect b="74444"/>
          <a:stretch>
            <a:fillRect/>
          </a:stretch>
        </p:blipFill>
        <p:spPr bwMode="auto">
          <a:xfrm>
            <a:off x="0" y="-124691"/>
            <a:ext cx="9144000" cy="1752600"/>
          </a:xfrm>
          <a:prstGeom prst="rect">
            <a:avLst/>
          </a:prstGeom>
          <a:noFill/>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2" name="Rectangle 2"/>
          <p:cNvSpPr>
            <a:spLocks noGrp="1" noChangeArrowheads="1"/>
          </p:cNvSpPr>
          <p:nvPr>
            <p:ph type="title"/>
          </p:nvPr>
        </p:nvSpPr>
        <p:spPr>
          <a:xfrm>
            <a:off x="457200" y="304800"/>
            <a:ext cx="8229600" cy="1139825"/>
          </a:xfrm>
        </p:spPr>
        <p:txBody>
          <a:bodyPr>
            <a:normAutofit/>
          </a:bodyPr>
          <a:lstStyle/>
          <a:p>
            <a:pPr>
              <a:defRPr/>
            </a:pPr>
            <a:r>
              <a:rPr lang="en-US" sz="4000" b="1" dirty="0" smtClean="0">
                <a:solidFill>
                  <a:schemeClr val="bg1"/>
                </a:solidFill>
                <a:cs typeface="Arial" panose="020B0604020202020204" pitchFamily="34" charset="0"/>
              </a:rPr>
              <a:t>                What’s </a:t>
            </a:r>
            <a:r>
              <a:rPr lang="en-US" sz="4000" b="1" dirty="0">
                <a:solidFill>
                  <a:schemeClr val="bg1"/>
                </a:solidFill>
                <a:cs typeface="Arial" panose="020B0604020202020204" pitchFamily="34" charset="0"/>
              </a:rPr>
              <a:t>the Problem</a:t>
            </a:r>
            <a:r>
              <a:rPr lang="en-US" sz="4000" b="1" dirty="0" smtClean="0">
                <a:solidFill>
                  <a:schemeClr val="bg1"/>
                </a:solidFill>
                <a:cs typeface="Arial" panose="020B0604020202020204" pitchFamily="34" charset="0"/>
              </a:rPr>
              <a:t>? </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sz="half" idx="1"/>
          </p:nvPr>
        </p:nvSpPr>
        <p:spPr>
          <a:xfrm>
            <a:off x="5198688" y="2209800"/>
            <a:ext cx="3827527" cy="4514896"/>
          </a:xfrm>
        </p:spPr>
        <p:txBody>
          <a:bodyPr>
            <a:noAutofit/>
          </a:bodyPr>
          <a:lstStyle/>
          <a:p>
            <a:pPr>
              <a:spcBef>
                <a:spcPts val="0"/>
              </a:spcBef>
              <a:spcAft>
                <a:spcPts val="2400"/>
              </a:spcAft>
              <a:defRPr/>
            </a:pPr>
            <a:r>
              <a:rPr lang="en-US" sz="2400" dirty="0" smtClean="0">
                <a:solidFill>
                  <a:schemeClr val="accent2">
                    <a:lumMod val="50000"/>
                  </a:schemeClr>
                </a:solidFill>
                <a:cs typeface="Arial" panose="020B0604020202020204" pitchFamily="34" charset="0"/>
              </a:rPr>
              <a:t>Many </a:t>
            </a:r>
            <a:r>
              <a:rPr lang="en-US" sz="2400" dirty="0">
                <a:solidFill>
                  <a:schemeClr val="accent2">
                    <a:lumMod val="50000"/>
                  </a:schemeClr>
                </a:solidFill>
                <a:cs typeface="Arial" panose="020B0604020202020204" pitchFamily="34" charset="0"/>
              </a:rPr>
              <a:t>species live in these rainforests, including </a:t>
            </a:r>
            <a:r>
              <a:rPr lang="en-US" sz="2400" dirty="0" smtClean="0">
                <a:solidFill>
                  <a:schemeClr val="accent2">
                    <a:lumMod val="50000"/>
                  </a:schemeClr>
                </a:solidFill>
                <a:cs typeface="Arial" panose="020B0604020202020204" pitchFamily="34" charset="0"/>
              </a:rPr>
              <a:t>orangutans, gibbons, elephants, rhinos, tigers, clouded leopards, hornbills, sun </a:t>
            </a:r>
            <a:r>
              <a:rPr lang="en-US" sz="2400" dirty="0" smtClean="0">
                <a:solidFill>
                  <a:schemeClr val="accent2">
                    <a:lumMod val="50000"/>
                  </a:schemeClr>
                </a:solidFill>
                <a:cs typeface="Arial" panose="020B0604020202020204" pitchFamily="34" charset="0"/>
              </a:rPr>
              <a:t>bears, </a:t>
            </a:r>
            <a:r>
              <a:rPr lang="en-US" sz="2400" dirty="0" smtClean="0">
                <a:solidFill>
                  <a:schemeClr val="accent2">
                    <a:lumMod val="50000"/>
                  </a:schemeClr>
                </a:solidFill>
                <a:cs typeface="Arial" panose="020B0604020202020204" pitchFamily="34" charset="0"/>
              </a:rPr>
              <a:t>and </a:t>
            </a:r>
            <a:r>
              <a:rPr lang="en-US" sz="2400" dirty="0" smtClean="0">
                <a:solidFill>
                  <a:schemeClr val="accent2">
                    <a:lumMod val="50000"/>
                  </a:schemeClr>
                </a:solidFill>
                <a:cs typeface="Arial" panose="020B0604020202020204" pitchFamily="34" charset="0"/>
              </a:rPr>
              <a:t>more.</a:t>
            </a:r>
            <a:endParaRPr lang="en-US" sz="2400" dirty="0">
              <a:solidFill>
                <a:schemeClr val="accent2">
                  <a:lumMod val="50000"/>
                </a:schemeClr>
              </a:solidFill>
              <a:cs typeface="Arial" panose="020B0604020202020204" pitchFamily="34" charset="0"/>
            </a:endParaRPr>
          </a:p>
          <a:p>
            <a:pPr>
              <a:spcBef>
                <a:spcPts val="0"/>
              </a:spcBef>
              <a:spcAft>
                <a:spcPts val="2400"/>
              </a:spcAft>
              <a:defRPr/>
            </a:pPr>
            <a:r>
              <a:rPr lang="en-US" sz="2400" dirty="0">
                <a:solidFill>
                  <a:schemeClr val="accent2">
                    <a:lumMod val="50000"/>
                  </a:schemeClr>
                </a:solidFill>
                <a:cs typeface="Arial" panose="020B0604020202020204" pitchFamily="34" charset="0"/>
              </a:rPr>
              <a:t>M</a:t>
            </a:r>
            <a:r>
              <a:rPr lang="en-US" sz="2400" dirty="0" smtClean="0">
                <a:solidFill>
                  <a:schemeClr val="accent2">
                    <a:lumMod val="50000"/>
                  </a:schemeClr>
                </a:solidFill>
                <a:cs typeface="Arial" panose="020B0604020202020204" pitchFamily="34" charset="0"/>
              </a:rPr>
              <a:t>assive amounts </a:t>
            </a:r>
            <a:r>
              <a:rPr lang="en-US" sz="2400" dirty="0">
                <a:solidFill>
                  <a:schemeClr val="accent2">
                    <a:lumMod val="50000"/>
                  </a:schemeClr>
                </a:solidFill>
                <a:cs typeface="Arial" panose="020B0604020202020204" pitchFamily="34" charset="0"/>
              </a:rPr>
              <a:t>of </a:t>
            </a:r>
            <a:r>
              <a:rPr lang="en-US" sz="2400" dirty="0" smtClean="0">
                <a:solidFill>
                  <a:schemeClr val="accent2">
                    <a:lumMod val="50000"/>
                  </a:schemeClr>
                </a:solidFill>
                <a:cs typeface="Arial" panose="020B0604020202020204" pitchFamily="34" charset="0"/>
              </a:rPr>
              <a:t>carbon </a:t>
            </a:r>
            <a:r>
              <a:rPr lang="en-US" sz="2400" dirty="0" smtClean="0">
                <a:solidFill>
                  <a:schemeClr val="accent2">
                    <a:lumMod val="50000"/>
                  </a:schemeClr>
                </a:solidFill>
                <a:cs typeface="Arial" panose="020B0604020202020204" pitchFamily="34" charset="0"/>
              </a:rPr>
              <a:t>are </a:t>
            </a:r>
            <a:r>
              <a:rPr lang="en-US" sz="2400" dirty="0" smtClean="0">
                <a:solidFill>
                  <a:schemeClr val="accent2">
                    <a:lumMod val="50000"/>
                  </a:schemeClr>
                </a:solidFill>
                <a:cs typeface="Arial" panose="020B0604020202020204" pitchFamily="34" charset="0"/>
              </a:rPr>
              <a:t>released </a:t>
            </a:r>
            <a:r>
              <a:rPr lang="en-US" sz="2400" dirty="0">
                <a:solidFill>
                  <a:schemeClr val="accent2">
                    <a:lumMod val="50000"/>
                  </a:schemeClr>
                </a:solidFill>
                <a:cs typeface="Arial" panose="020B0604020202020204" pitchFamily="34" charset="0"/>
              </a:rPr>
              <a:t>into the </a:t>
            </a:r>
            <a:r>
              <a:rPr lang="en-US" sz="2400" dirty="0" smtClean="0">
                <a:solidFill>
                  <a:schemeClr val="accent2">
                    <a:lumMod val="50000"/>
                  </a:schemeClr>
                </a:solidFill>
                <a:cs typeface="Arial" panose="020B0604020202020204" pitchFamily="34" charset="0"/>
              </a:rPr>
              <a:t>atmosphere through deforestation, fires </a:t>
            </a:r>
            <a:r>
              <a:rPr lang="en-US" sz="2400" dirty="0">
                <a:solidFill>
                  <a:schemeClr val="accent2">
                    <a:lumMod val="50000"/>
                  </a:schemeClr>
                </a:solidFill>
                <a:cs typeface="Arial" panose="020B0604020202020204" pitchFamily="34" charset="0"/>
              </a:rPr>
              <a:t>and </a:t>
            </a:r>
            <a:r>
              <a:rPr lang="en-US" sz="2400" dirty="0" smtClean="0">
                <a:solidFill>
                  <a:schemeClr val="accent2">
                    <a:lumMod val="50000"/>
                  </a:schemeClr>
                </a:solidFill>
                <a:cs typeface="Arial" panose="020B0604020202020204" pitchFamily="34" charset="0"/>
              </a:rPr>
              <a:t>draining peat </a:t>
            </a:r>
            <a:r>
              <a:rPr lang="en-US" sz="2400" dirty="0" smtClean="0">
                <a:solidFill>
                  <a:schemeClr val="accent2">
                    <a:lumMod val="50000"/>
                  </a:schemeClr>
                </a:solidFill>
                <a:cs typeface="Arial" panose="020B0604020202020204" pitchFamily="34" charset="0"/>
              </a:rPr>
              <a:t>swamps.</a:t>
            </a:r>
            <a:endParaRPr lang="en-US" sz="2400" dirty="0" smtClean="0">
              <a:solidFill>
                <a:schemeClr val="accent2">
                  <a:lumMod val="50000"/>
                </a:schemeClr>
              </a:solidFill>
              <a:cs typeface="Arial" panose="020B0604020202020204" pitchFamily="34" charset="0"/>
            </a:endParaRPr>
          </a:p>
        </p:txBody>
      </p:sp>
      <p:pic>
        <p:nvPicPr>
          <p:cNvPr id="81925" name="Picture 8" descr="proboscis monkey.jpg"/>
          <p:cNvPicPr>
            <a:picLocks noChangeAspect="1"/>
          </p:cNvPicPr>
          <p:nvPr/>
        </p:nvPicPr>
        <p:blipFill>
          <a:blip r:embed="rId3" cstate="print"/>
          <a:srcRect l="26666" t="25111" r="36665" b="21378"/>
          <a:stretch>
            <a:fillRect/>
          </a:stretch>
        </p:blipFill>
        <p:spPr bwMode="auto">
          <a:xfrm>
            <a:off x="2461449" y="1755260"/>
            <a:ext cx="2565464" cy="2506825"/>
          </a:xfrm>
          <a:prstGeom prst="rect">
            <a:avLst/>
          </a:prstGeom>
          <a:noFill/>
          <a:ln w="19050">
            <a:solidFill>
              <a:schemeClr val="accent2">
                <a:lumMod val="75000"/>
              </a:schemeClr>
            </a:solidFill>
            <a:miter lim="800000"/>
            <a:headEnd/>
            <a:tailEnd/>
          </a:ln>
          <a:effectLst>
            <a:reflection blurRad="6350" endPos="0" dist="50800" dir="5400000" sy="-100000" algn="bl" rotWithShape="0"/>
          </a:effectLst>
        </p:spPr>
      </p:pic>
      <p:pic>
        <p:nvPicPr>
          <p:cNvPr id="82949" name="Picture 7"/>
          <p:cNvPicPr>
            <a:picLocks noChangeAspect="1" noChangeArrowheads="1"/>
          </p:cNvPicPr>
          <p:nvPr/>
        </p:nvPicPr>
        <p:blipFill rotWithShape="1">
          <a:blip r:embed="rId4" cstate="print"/>
          <a:srcRect l="4780" t="1878" r="3016" b="50873"/>
          <a:stretch/>
        </p:blipFill>
        <p:spPr bwMode="auto">
          <a:xfrm>
            <a:off x="249845" y="2819399"/>
            <a:ext cx="1959955" cy="3004785"/>
          </a:xfrm>
          <a:prstGeom prst="rect">
            <a:avLst/>
          </a:prstGeom>
          <a:noFill/>
          <a:ln w="19050">
            <a:solidFill>
              <a:schemeClr val="accent2">
                <a:lumMod val="75000"/>
              </a:schemeClr>
            </a:solidFill>
            <a:miter lim="800000"/>
            <a:headEnd/>
            <a:tailEnd/>
          </a:ln>
        </p:spPr>
      </p:pic>
      <p:pic>
        <p:nvPicPr>
          <p:cNvPr id="6" name="Picture 6" descr="Hornbill.jpg"/>
          <p:cNvPicPr>
            <a:picLocks noChangeAspect="1"/>
          </p:cNvPicPr>
          <p:nvPr/>
        </p:nvPicPr>
        <p:blipFill>
          <a:blip r:embed="rId5" cstate="print">
            <a:extLst/>
          </a:blip>
          <a:srcRect l="20000" t="18520" r="35834" b="19832"/>
          <a:stretch>
            <a:fillRect/>
          </a:stretch>
        </p:blipFill>
        <p:spPr bwMode="auto">
          <a:xfrm>
            <a:off x="2462647" y="4449719"/>
            <a:ext cx="2565464" cy="2274976"/>
          </a:xfrm>
          <a:prstGeom prst="rect">
            <a:avLst/>
          </a:prstGeom>
          <a:noFill/>
          <a:ln w="19050">
            <a:solidFill>
              <a:schemeClr val="accent2">
                <a:lumMod val="75000"/>
              </a:schemeClr>
            </a:solidFill>
            <a:miter lim="800000"/>
            <a:headEnd/>
            <a:tailEnd/>
          </a:ln>
          <a:effectLst>
            <a:reflection blurRad="6350" endPos="0" dist="50800" dir="5400000" sy="-100000" algn="bl" rotWithShape="0"/>
          </a:effectLst>
          <a:extLst/>
        </p:spPr>
      </p:pic>
      <p:pic>
        <p:nvPicPr>
          <p:cNvPr id="8" name="Picture 2" descr="R:\GRAPHICS\Templates\IWP Power Point Presentation Folder\2014-2015 Power Point Presentation plain.jpg"/>
          <p:cNvPicPr>
            <a:picLocks noChangeAspect="1" noChangeArrowheads="1"/>
          </p:cNvPicPr>
          <p:nvPr/>
        </p:nvPicPr>
        <p:blipFill>
          <a:blip r:embed="rId6" cstate="print"/>
          <a:srcRect b="74444"/>
          <a:stretch>
            <a:fillRect/>
          </a:stretch>
        </p:blipFill>
        <p:spPr bwMode="auto">
          <a:xfrm>
            <a:off x="0" y="-124691"/>
            <a:ext cx="9144000" cy="1752600"/>
          </a:xfrm>
          <a:prstGeom prst="rect">
            <a:avLst/>
          </a:prstGeom>
          <a:noFill/>
        </p:spPr>
      </p:pic>
      <p:sp>
        <p:nvSpPr>
          <p:cNvPr id="9" name="Rectangle 2"/>
          <p:cNvSpPr>
            <a:spLocks noGrp="1" noChangeArrowheads="1"/>
          </p:cNvSpPr>
          <p:nvPr>
            <p:ph type="title"/>
          </p:nvPr>
        </p:nvSpPr>
        <p:spPr>
          <a:xfrm>
            <a:off x="457200" y="304800"/>
            <a:ext cx="8229600" cy="1139825"/>
          </a:xfrm>
        </p:spPr>
        <p:txBody>
          <a:bodyPr>
            <a:normAutofit/>
          </a:bodyPr>
          <a:lstStyle/>
          <a:p>
            <a:pPr>
              <a:defRPr/>
            </a:pPr>
            <a:r>
              <a:rPr lang="en-US" sz="4000" b="1" dirty="0" smtClean="0">
                <a:solidFill>
                  <a:schemeClr val="bg1"/>
                </a:solidFill>
                <a:cs typeface="Arial" panose="020B0604020202020204" pitchFamily="34" charset="0"/>
              </a:rPr>
              <a:t>                What’s </a:t>
            </a:r>
            <a:r>
              <a:rPr lang="en-US" sz="4000" b="1" dirty="0">
                <a:solidFill>
                  <a:schemeClr val="bg1"/>
                </a:solidFill>
                <a:cs typeface="Arial" panose="020B0604020202020204" pitchFamily="34" charset="0"/>
              </a:rPr>
              <a:t>the Problem</a:t>
            </a:r>
            <a:r>
              <a:rPr lang="en-US" sz="4000" b="1" dirty="0" smtClean="0">
                <a:solidFill>
                  <a:schemeClr val="bg1"/>
                </a:solidFill>
                <a:cs typeface="Arial" panose="020B0604020202020204" pitchFamily="34" charset="0"/>
              </a:rPr>
              <a:t>? </a:t>
            </a:r>
            <a:endParaRPr lang="en-US" sz="4000" b="1" dirty="0">
              <a:solidFill>
                <a:schemeClr val="bg1"/>
              </a:solidFill>
              <a:cs typeface="Arial" panose="020B0604020202020204"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Placeholder 2"/>
          <p:cNvSpPr>
            <a:spLocks noGrp="1"/>
          </p:cNvSpPr>
          <p:nvPr>
            <p:ph type="body" sz="half" idx="1"/>
          </p:nvPr>
        </p:nvSpPr>
        <p:spPr>
          <a:xfrm>
            <a:off x="4876800" y="2438400"/>
            <a:ext cx="3886200" cy="3505200"/>
          </a:xfrm>
        </p:spPr>
        <p:txBody>
          <a:bodyPr>
            <a:noAutofit/>
          </a:bodyPr>
          <a:lstStyle/>
          <a:p>
            <a:pPr>
              <a:spcBef>
                <a:spcPts val="2400"/>
              </a:spcBef>
            </a:pPr>
            <a:r>
              <a:rPr lang="en-US" sz="2400" dirty="0" smtClean="0">
                <a:solidFill>
                  <a:schemeClr val="accent2">
                    <a:lumMod val="50000"/>
                  </a:schemeClr>
                </a:solidFill>
                <a:cs typeface="Arial" panose="020B0604020202020204" pitchFamily="34" charset="0"/>
              </a:rPr>
              <a:t>To have h</a:t>
            </a:r>
            <a:r>
              <a:rPr lang="en-US" sz="2400" dirty="0" smtClean="0">
                <a:solidFill>
                  <a:schemeClr val="accent2">
                    <a:lumMod val="50000"/>
                  </a:schemeClr>
                </a:solidFill>
                <a:cs typeface="Arial" panose="020B0604020202020204" pitchFamily="34" charset="0"/>
              </a:rPr>
              <a:t>ealthy </a:t>
            </a:r>
            <a:r>
              <a:rPr lang="en-US" sz="2400" dirty="0" smtClean="0">
                <a:solidFill>
                  <a:schemeClr val="accent2">
                    <a:lumMod val="50000"/>
                  </a:schemeClr>
                </a:solidFill>
                <a:cs typeface="Arial" panose="020B0604020202020204" pitchFamily="34" charset="0"/>
              </a:rPr>
              <a:t>populations of orangutans, elephants, rhinos, tigers and other threatened and endangered </a:t>
            </a:r>
            <a:r>
              <a:rPr lang="en-US" sz="2400" dirty="0" smtClean="0">
                <a:solidFill>
                  <a:schemeClr val="accent2">
                    <a:lumMod val="50000"/>
                  </a:schemeClr>
                </a:solidFill>
                <a:cs typeface="Arial" panose="020B0604020202020204" pitchFamily="34" charset="0"/>
              </a:rPr>
              <a:t>species.</a:t>
            </a:r>
            <a:endParaRPr lang="en-US" sz="2400" dirty="0" smtClean="0">
              <a:solidFill>
                <a:schemeClr val="accent2">
                  <a:lumMod val="50000"/>
                </a:schemeClr>
              </a:solidFill>
              <a:cs typeface="Arial" panose="020B0604020202020204" pitchFamily="34" charset="0"/>
            </a:endParaRPr>
          </a:p>
          <a:p>
            <a:pPr>
              <a:spcBef>
                <a:spcPts val="2400"/>
              </a:spcBef>
            </a:pPr>
            <a:r>
              <a:rPr lang="en-US" sz="2400" dirty="0" smtClean="0">
                <a:solidFill>
                  <a:schemeClr val="accent2">
                    <a:lumMod val="50000"/>
                  </a:schemeClr>
                </a:solidFill>
                <a:cs typeface="Arial" panose="020B0604020202020204" pitchFamily="34" charset="0"/>
              </a:rPr>
              <a:t>To s</a:t>
            </a:r>
            <a:r>
              <a:rPr lang="en-US" sz="2400" dirty="0" smtClean="0">
                <a:solidFill>
                  <a:schemeClr val="accent2">
                    <a:lumMod val="50000"/>
                  </a:schemeClr>
                </a:solidFill>
                <a:cs typeface="Arial" panose="020B0604020202020204" pitchFamily="34" charset="0"/>
              </a:rPr>
              <a:t>ave critical habitat.</a:t>
            </a:r>
            <a:endParaRPr lang="en-US" sz="2400" dirty="0" smtClean="0">
              <a:solidFill>
                <a:schemeClr val="accent2">
                  <a:lumMod val="50000"/>
                </a:schemeClr>
              </a:solidFill>
              <a:cs typeface="Arial" panose="020B0604020202020204" pitchFamily="34" charset="0"/>
            </a:endParaRPr>
          </a:p>
          <a:p>
            <a:pPr>
              <a:spcBef>
                <a:spcPts val="2400"/>
              </a:spcBef>
            </a:pPr>
            <a:r>
              <a:rPr lang="en-US" sz="2400" dirty="0" smtClean="0">
                <a:solidFill>
                  <a:schemeClr val="accent2">
                    <a:lumMod val="50000"/>
                  </a:schemeClr>
                </a:solidFill>
                <a:cs typeface="Arial" panose="020B0604020202020204" pitchFamily="34" charset="0"/>
              </a:rPr>
              <a:t>Make s</a:t>
            </a:r>
            <a:r>
              <a:rPr lang="en-US" sz="2400" dirty="0" smtClean="0">
                <a:solidFill>
                  <a:schemeClr val="accent2">
                    <a:lumMod val="50000"/>
                  </a:schemeClr>
                </a:solidFill>
                <a:cs typeface="Arial" panose="020B0604020202020204" pitchFamily="34" charset="0"/>
              </a:rPr>
              <a:t>ustainable </a:t>
            </a:r>
            <a:r>
              <a:rPr lang="en-US" sz="2400" dirty="0" smtClean="0">
                <a:solidFill>
                  <a:schemeClr val="accent2">
                    <a:lumMod val="50000"/>
                  </a:schemeClr>
                </a:solidFill>
                <a:cs typeface="Arial" panose="020B0604020202020204" pitchFamily="34" charset="0"/>
              </a:rPr>
              <a:t>palm </a:t>
            </a:r>
            <a:r>
              <a:rPr lang="en-US" sz="2400" dirty="0" smtClean="0">
                <a:solidFill>
                  <a:schemeClr val="accent2">
                    <a:lumMod val="50000"/>
                  </a:schemeClr>
                </a:solidFill>
                <a:cs typeface="Arial" panose="020B0604020202020204" pitchFamily="34" charset="0"/>
              </a:rPr>
              <a:t>oil the norm.</a:t>
            </a:r>
            <a:endParaRPr lang="en-US" sz="2400" dirty="0" smtClean="0">
              <a:solidFill>
                <a:schemeClr val="accent2">
                  <a:lumMod val="50000"/>
                </a:schemeClr>
              </a:solidFill>
              <a:cs typeface="Arial" panose="020B0604020202020204" pitchFamily="34" charset="0"/>
            </a:endParaRPr>
          </a:p>
        </p:txBody>
      </p:sp>
      <p:pic>
        <p:nvPicPr>
          <p:cNvPr id="83972" name="Picture 4"/>
          <p:cNvPicPr>
            <a:picLocks noChangeAspect="1" noChangeArrowheads="1"/>
          </p:cNvPicPr>
          <p:nvPr/>
        </p:nvPicPr>
        <p:blipFill rotWithShape="1">
          <a:blip r:embed="rId2" cstate="print"/>
          <a:srcRect l="5403" t="1205" r="4749" b="50434"/>
          <a:stretch/>
        </p:blipFill>
        <p:spPr bwMode="auto">
          <a:xfrm>
            <a:off x="2514600" y="1828800"/>
            <a:ext cx="1880768" cy="3057001"/>
          </a:xfrm>
          <a:prstGeom prst="rect">
            <a:avLst/>
          </a:prstGeom>
          <a:noFill/>
          <a:ln w="19050">
            <a:solidFill>
              <a:schemeClr val="accent2">
                <a:lumMod val="75000"/>
              </a:schemeClr>
            </a:solidFill>
            <a:miter lim="800000"/>
            <a:headEnd/>
            <a:tailEnd/>
          </a:ln>
        </p:spPr>
      </p:pic>
      <p:pic>
        <p:nvPicPr>
          <p:cNvPr id="83973" name="Picture 5"/>
          <p:cNvPicPr>
            <a:picLocks noChangeAspect="1" noChangeArrowheads="1"/>
          </p:cNvPicPr>
          <p:nvPr/>
        </p:nvPicPr>
        <p:blipFill rotWithShape="1">
          <a:blip r:embed="rId3" cstate="print"/>
          <a:srcRect l="3421" t="1854" r="931" b="51037"/>
          <a:stretch/>
        </p:blipFill>
        <p:spPr bwMode="auto">
          <a:xfrm>
            <a:off x="381000" y="4495799"/>
            <a:ext cx="2807868" cy="1990769"/>
          </a:xfrm>
          <a:prstGeom prst="rect">
            <a:avLst/>
          </a:prstGeom>
          <a:noFill/>
          <a:ln w="19050">
            <a:solidFill>
              <a:schemeClr val="accent2">
                <a:lumMod val="75000"/>
              </a:schemeClr>
            </a:solidFill>
            <a:miter lim="800000"/>
            <a:headEnd/>
            <a:tailEnd/>
          </a:ln>
        </p:spPr>
      </p:pic>
      <p:pic>
        <p:nvPicPr>
          <p:cNvPr id="6"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0" name="Rectangle 2"/>
          <p:cNvSpPr>
            <a:spLocks noGrp="1" noChangeArrowheads="1"/>
          </p:cNvSpPr>
          <p:nvPr>
            <p:ph type="title"/>
          </p:nvPr>
        </p:nvSpPr>
        <p:spPr>
          <a:xfrm>
            <a:off x="457200" y="304800"/>
            <a:ext cx="8229600" cy="1139825"/>
          </a:xfrm>
        </p:spPr>
        <p:txBody>
          <a:bodyPr>
            <a:normAutofit/>
          </a:bodyPr>
          <a:lstStyle/>
          <a:p>
            <a:pPr>
              <a:defRPr/>
            </a:pPr>
            <a:r>
              <a:rPr lang="en-US" sz="4000" b="1" dirty="0" smtClean="0">
                <a:solidFill>
                  <a:schemeClr val="bg1"/>
                </a:solidFill>
                <a:cs typeface="Arial" panose="020B0604020202020204" pitchFamily="34" charset="0"/>
              </a:rPr>
              <a:t>                What’s </a:t>
            </a:r>
            <a:r>
              <a:rPr lang="en-US" sz="4000" b="1" dirty="0">
                <a:solidFill>
                  <a:schemeClr val="bg1"/>
                </a:solidFill>
                <a:cs typeface="Arial" panose="020B0604020202020204" pitchFamily="34" charset="0"/>
              </a:rPr>
              <a:t>the </a:t>
            </a:r>
            <a:r>
              <a:rPr lang="en-US" sz="4000" b="1" dirty="0" smtClean="0">
                <a:solidFill>
                  <a:schemeClr val="bg1"/>
                </a:solidFill>
                <a:cs typeface="Arial" panose="020B0604020202020204" pitchFamily="34" charset="0"/>
              </a:rPr>
              <a:t>Goal? </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228600" y="1752600"/>
            <a:ext cx="4419600" cy="4763799"/>
          </a:xfrm>
        </p:spPr>
        <p:txBody>
          <a:bodyPr anchor="ctr">
            <a:noAutofit/>
          </a:bodyPr>
          <a:lstStyle/>
          <a:p>
            <a:pPr>
              <a:spcAft>
                <a:spcPts val="1200"/>
              </a:spcAft>
            </a:pPr>
            <a:r>
              <a:rPr lang="en-US" altLang="en-US" sz="2800" dirty="0" smtClean="0">
                <a:solidFill>
                  <a:schemeClr val="accent2">
                    <a:lumMod val="50000"/>
                  </a:schemeClr>
                </a:solidFill>
                <a:cs typeface="Arial" panose="020B0604020202020204" pitchFamily="34" charset="0"/>
              </a:rPr>
              <a:t>Produce palm oil </a:t>
            </a:r>
            <a:r>
              <a:rPr lang="en-US" altLang="en-US" sz="2800" dirty="0" smtClean="0">
                <a:solidFill>
                  <a:schemeClr val="accent2">
                    <a:lumMod val="50000"/>
                  </a:schemeClr>
                </a:solidFill>
                <a:cs typeface="Arial" panose="020B0604020202020204" pitchFamily="34" charset="0"/>
              </a:rPr>
              <a:t>sustainably.</a:t>
            </a:r>
            <a:endParaRPr lang="en-US" altLang="en-US" sz="2800" dirty="0" smtClean="0">
              <a:solidFill>
                <a:schemeClr val="accent2">
                  <a:lumMod val="50000"/>
                </a:schemeClr>
              </a:solidFill>
              <a:cs typeface="Arial" panose="020B0604020202020204" pitchFamily="34" charset="0"/>
            </a:endParaRPr>
          </a:p>
          <a:p>
            <a:pPr>
              <a:spcAft>
                <a:spcPts val="1200"/>
              </a:spcAft>
            </a:pPr>
            <a:r>
              <a:rPr lang="en-US" altLang="en-US" sz="2800" dirty="0" smtClean="0">
                <a:solidFill>
                  <a:schemeClr val="accent2">
                    <a:lumMod val="50000"/>
                  </a:schemeClr>
                </a:solidFill>
                <a:cs typeface="Arial" panose="020B0604020202020204" pitchFamily="34" charset="0"/>
              </a:rPr>
              <a:t>Support the Roundtable on Sustainable Palm Oil (RSPO</a:t>
            </a:r>
            <a:r>
              <a:rPr lang="en-US" altLang="en-US" sz="2800" dirty="0" smtClean="0">
                <a:solidFill>
                  <a:schemeClr val="accent2">
                    <a:lumMod val="50000"/>
                  </a:schemeClr>
                </a:solidFill>
                <a:cs typeface="Arial" panose="020B0604020202020204" pitchFamily="34" charset="0"/>
              </a:rPr>
              <a:t>).</a:t>
            </a:r>
            <a:endParaRPr lang="en-US" altLang="en-US" sz="2800" dirty="0" smtClean="0">
              <a:solidFill>
                <a:schemeClr val="accent2">
                  <a:lumMod val="50000"/>
                </a:schemeClr>
              </a:solidFill>
              <a:cs typeface="Arial" panose="020B0604020202020204" pitchFamily="34" charset="0"/>
            </a:endParaRPr>
          </a:p>
          <a:p>
            <a:pPr>
              <a:spcAft>
                <a:spcPts val="1200"/>
              </a:spcAft>
            </a:pPr>
            <a:r>
              <a:rPr lang="en-US" altLang="en-US" sz="2800" dirty="0" smtClean="0">
                <a:solidFill>
                  <a:schemeClr val="accent2">
                    <a:lumMod val="50000"/>
                  </a:schemeClr>
                </a:solidFill>
                <a:cs typeface="Arial" panose="020B0604020202020204" pitchFamily="34" charset="0"/>
              </a:rPr>
              <a:t>Increase demand for RSPO certified sustainable palm oil that is </a:t>
            </a:r>
            <a:r>
              <a:rPr lang="en-US" altLang="en-US" sz="2800" dirty="0" smtClean="0">
                <a:solidFill>
                  <a:schemeClr val="accent2">
                    <a:lumMod val="50000"/>
                  </a:schemeClr>
                </a:solidFill>
                <a:cs typeface="Arial" panose="020B0604020202020204" pitchFamily="34" charset="0"/>
              </a:rPr>
              <a:t>deforestation-free.</a:t>
            </a:r>
            <a:endParaRPr lang="en-US" altLang="en-US" sz="2800" dirty="0" smtClean="0">
              <a:solidFill>
                <a:schemeClr val="accent2">
                  <a:lumMod val="50000"/>
                </a:schemeClr>
              </a:solidFill>
              <a:cs typeface="Arial" panose="020B0604020202020204" pitchFamily="34" charset="0"/>
            </a:endParaRPr>
          </a:p>
        </p:txBody>
      </p:sp>
      <p:pic>
        <p:nvPicPr>
          <p:cNvPr id="4" name="Picture 3"/>
          <p:cNvPicPr>
            <a:picLocks noChangeAspect="1"/>
          </p:cNvPicPr>
          <p:nvPr/>
        </p:nvPicPr>
        <p:blipFill rotWithShape="1">
          <a:blip r:embed="rId3" cstate="print">
            <a:extLst/>
          </a:blip>
          <a:srcRect l="10883"/>
          <a:stretch/>
        </p:blipFill>
        <p:spPr>
          <a:xfrm>
            <a:off x="5105400" y="1752600"/>
            <a:ext cx="3750141" cy="4763799"/>
          </a:xfrm>
          <a:prstGeom prst="rect">
            <a:avLst/>
          </a:prstGeom>
          <a:ln w="19050">
            <a:solidFill>
              <a:schemeClr val="accent2">
                <a:lumMod val="75000"/>
              </a:schemeClr>
            </a:solidFill>
          </a:ln>
          <a:effectLst>
            <a:reflection blurRad="6350" endPos="0" dist="50800" dir="5400000" sy="-100000" algn="bl" rotWithShape="0"/>
          </a:effectLst>
        </p:spPr>
      </p:pic>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Rectangle 2"/>
          <p:cNvSpPr>
            <a:spLocks noGrp="1" noChangeArrowheads="1"/>
          </p:cNvSpPr>
          <p:nvPr>
            <p:ph type="title"/>
          </p:nvPr>
        </p:nvSpPr>
        <p:spPr>
          <a:xfrm>
            <a:off x="0" y="304800"/>
            <a:ext cx="8686800" cy="1139825"/>
          </a:xfrm>
        </p:spPr>
        <p:txBody>
          <a:bodyPr/>
          <a:lstStyle/>
          <a:p>
            <a:pPr>
              <a:defRPr/>
            </a:pPr>
            <a:r>
              <a:rPr lang="en-US" dirty="0" smtClean="0">
                <a:solidFill>
                  <a:schemeClr val="bg1"/>
                </a:solidFill>
                <a:latin typeface="Arial" panose="020B0604020202020204" pitchFamily="34" charset="0"/>
                <a:cs typeface="Arial" panose="020B0604020202020204" pitchFamily="34" charset="0"/>
              </a:rPr>
              <a:t>                </a:t>
            </a:r>
            <a:r>
              <a:rPr lang="en-US" sz="4000" b="1" dirty="0" smtClean="0">
                <a:solidFill>
                  <a:schemeClr val="bg1"/>
                </a:solidFill>
                <a:cs typeface="Arial" panose="020B0604020202020204" pitchFamily="34" charset="0"/>
              </a:rPr>
              <a:t>What’s </a:t>
            </a:r>
            <a:r>
              <a:rPr lang="en-US" sz="4000" b="1" dirty="0">
                <a:solidFill>
                  <a:schemeClr val="bg1"/>
                </a:solidFill>
                <a:cs typeface="Arial" panose="020B0604020202020204" pitchFamily="34" charset="0"/>
              </a:rPr>
              <a:t>the </a:t>
            </a:r>
            <a:r>
              <a:rPr lang="en-US" sz="4000" b="1" dirty="0" smtClean="0">
                <a:solidFill>
                  <a:schemeClr val="bg1"/>
                </a:solidFill>
                <a:cs typeface="Arial" panose="020B0604020202020204" pitchFamily="34" charset="0"/>
              </a:rPr>
              <a:t>Solution? </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97717" y="2055444"/>
            <a:ext cx="4119563" cy="2554545"/>
          </a:xfrm>
          <a:prstGeom prst="rect">
            <a:avLst/>
          </a:prstGeom>
          <a:noFill/>
        </p:spPr>
        <p:txBody>
          <a:bodyPr anchor="ctr">
            <a:spAutoFit/>
          </a:bodyPr>
          <a:lstStyle/>
          <a:p>
            <a:pPr algn="ctr">
              <a:defRPr/>
            </a:pPr>
            <a:r>
              <a:rPr lang="en-US" sz="2800" dirty="0">
                <a:solidFill>
                  <a:schemeClr val="accent2">
                    <a:lumMod val="50000"/>
                  </a:schemeClr>
                </a:solidFill>
                <a:latin typeface="+mn-lt"/>
              </a:rPr>
              <a:t>An international multi-stakeholder initiative </a:t>
            </a:r>
            <a:r>
              <a:rPr lang="en-US" sz="2800" dirty="0">
                <a:solidFill>
                  <a:schemeClr val="accent2">
                    <a:lumMod val="50000"/>
                  </a:schemeClr>
                </a:solidFill>
                <a:latin typeface="+mn-lt"/>
              </a:rPr>
              <a:t>transforming</a:t>
            </a:r>
            <a:r>
              <a:rPr lang="en-US" sz="2800" dirty="0">
                <a:solidFill>
                  <a:schemeClr val="accent2">
                    <a:lumMod val="50000"/>
                  </a:schemeClr>
                </a:solidFill>
                <a:latin typeface="+mn-lt"/>
              </a:rPr>
              <a:t> markets to make sustainable palm oil the </a:t>
            </a:r>
            <a:r>
              <a:rPr lang="en-US" sz="2800" dirty="0" smtClean="0">
                <a:solidFill>
                  <a:schemeClr val="accent2">
                    <a:lumMod val="50000"/>
                  </a:schemeClr>
                </a:solidFill>
                <a:latin typeface="+mn-lt"/>
              </a:rPr>
              <a:t>norm.</a:t>
            </a:r>
            <a:endParaRPr lang="en-US" sz="2800" dirty="0">
              <a:solidFill>
                <a:schemeClr val="accent2">
                  <a:lumMod val="50000"/>
                </a:schemeClr>
              </a:solidFill>
              <a:latin typeface="+mn-lt"/>
            </a:endParaRPr>
          </a:p>
          <a:p>
            <a:pPr algn="ctr">
              <a:defRPr/>
            </a:pPr>
            <a:endParaRPr lang="en-US" sz="2000" dirty="0">
              <a:solidFill>
                <a:schemeClr val="bg2">
                  <a:lumMod val="25000"/>
                </a:schemeClr>
              </a:solidFill>
              <a:effectLst>
                <a:outerShdw blurRad="50800" dist="38100" dir="2700000" algn="tl" rotWithShape="0">
                  <a:prstClr val="black">
                    <a:alpha val="40000"/>
                  </a:prstClr>
                </a:outerShdw>
              </a:effectLst>
              <a:latin typeface="Helvetica Light"/>
              <a:cs typeface="Helvetica Light"/>
            </a:endParaRPr>
          </a:p>
        </p:txBody>
      </p:sp>
      <p:pic>
        <p:nvPicPr>
          <p:cNvPr id="10" name="Picture 9" descr="IMG_0019.jpg"/>
          <p:cNvPicPr>
            <a:picLocks noChangeAspect="1"/>
          </p:cNvPicPr>
          <p:nvPr/>
        </p:nvPicPr>
        <p:blipFill>
          <a:blip r:embed="rId2" cstate="email">
            <a:extLst/>
          </a:blip>
          <a:stretch>
            <a:fillRect/>
          </a:stretch>
        </p:blipFill>
        <p:spPr>
          <a:xfrm>
            <a:off x="559776" y="1871283"/>
            <a:ext cx="3035526" cy="3035526"/>
          </a:xfrm>
          <a:prstGeom prst="rect">
            <a:avLst/>
          </a:prstGeom>
          <a:solidFill>
            <a:srgbClr val="FFFFFF">
              <a:shade val="85000"/>
            </a:srgbClr>
          </a:solidFill>
          <a:ln w="76200" cap="sq" cmpd="sng">
            <a:solidFill>
              <a:srgbClr val="EEECE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6020" name="Picture 10" descr="RSPOLogo.png"/>
          <p:cNvPicPr>
            <a:picLocks noChangeAspect="1"/>
          </p:cNvPicPr>
          <p:nvPr/>
        </p:nvPicPr>
        <p:blipFill>
          <a:blip r:embed="rId3" cstate="print"/>
          <a:srcRect/>
          <a:stretch>
            <a:fillRect/>
          </a:stretch>
        </p:blipFill>
        <p:spPr bwMode="auto">
          <a:xfrm>
            <a:off x="914400" y="5289519"/>
            <a:ext cx="3829050" cy="1157415"/>
          </a:xfrm>
          <a:prstGeom prst="rect">
            <a:avLst/>
          </a:prstGeom>
          <a:noFill/>
          <a:ln w="9525">
            <a:noFill/>
            <a:miter lim="800000"/>
            <a:headEnd/>
            <a:tailEnd/>
          </a:ln>
        </p:spPr>
      </p:pic>
      <p:pic>
        <p:nvPicPr>
          <p:cNvPr id="84998" name="Picture 10" descr="Rspo-TM-EN-SG-1-color-CMYK.jpg"/>
          <p:cNvPicPr>
            <a:picLocks noChangeAspect="1"/>
          </p:cNvPicPr>
          <p:nvPr/>
        </p:nvPicPr>
        <p:blipFill>
          <a:blip r:embed="rId4" cstate="print"/>
          <a:srcRect/>
          <a:stretch>
            <a:fillRect/>
          </a:stretch>
        </p:blipFill>
        <p:spPr bwMode="auto">
          <a:xfrm>
            <a:off x="5943600" y="4724400"/>
            <a:ext cx="1809750" cy="1809750"/>
          </a:xfrm>
          <a:prstGeom prst="rect">
            <a:avLst/>
          </a:prstGeom>
          <a:noFill/>
          <a:ln w="9525">
            <a:noFill/>
            <a:miter lim="800000"/>
            <a:headEnd/>
            <a:tailEnd/>
          </a:ln>
          <a:effectLst>
            <a:reflection blurRad="6350" stA="50000" endA="275" endPos="40000" dist="101600" dir="5400000" sy="-100000" algn="bl" rotWithShape="0"/>
          </a:effectLst>
        </p:spPr>
      </p:pic>
      <p:pic>
        <p:nvPicPr>
          <p:cNvPr id="8" name="Picture 2" descr="R:\GRAPHICS\Templates\IWP Power Point Presentation Folder\2014-2015 Power Point Presentation plain.jpg"/>
          <p:cNvPicPr>
            <a:picLocks noChangeAspect="1" noChangeArrowheads="1"/>
          </p:cNvPicPr>
          <p:nvPr/>
        </p:nvPicPr>
        <p:blipFill>
          <a:blip r:embed="rId5" cstate="print"/>
          <a:srcRect b="74444"/>
          <a:stretch>
            <a:fillRect/>
          </a:stretch>
        </p:blipFill>
        <p:spPr bwMode="auto">
          <a:xfrm>
            <a:off x="0" y="-124691"/>
            <a:ext cx="9144000" cy="1752600"/>
          </a:xfrm>
          <a:prstGeom prst="rect">
            <a:avLst/>
          </a:prstGeom>
          <a:noFill/>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1" name="Rectangle 2"/>
          <p:cNvSpPr>
            <a:spLocks noGrp="1" noChangeArrowheads="1"/>
          </p:cNvSpPr>
          <p:nvPr>
            <p:ph type="title"/>
          </p:nvPr>
        </p:nvSpPr>
        <p:spPr>
          <a:xfrm>
            <a:off x="152400" y="304800"/>
            <a:ext cx="8534400" cy="1139825"/>
          </a:xfrm>
        </p:spPr>
        <p:txBody>
          <a:bodyPr/>
          <a:lstStyle/>
          <a:p>
            <a:pPr>
              <a:defRPr/>
            </a:pPr>
            <a:r>
              <a:rPr lang="en-US" dirty="0" smtClean="0">
                <a:solidFill>
                  <a:schemeClr val="bg1"/>
                </a:solidFill>
                <a:latin typeface="Arial" panose="020B0604020202020204" pitchFamily="34" charset="0"/>
                <a:cs typeface="Arial" panose="020B0604020202020204" pitchFamily="34" charset="0"/>
              </a:rPr>
              <a:t>                </a:t>
            </a:r>
            <a:r>
              <a:rPr lang="en-US" sz="4000" b="1" dirty="0" smtClean="0">
                <a:solidFill>
                  <a:schemeClr val="bg1"/>
                </a:solidFill>
                <a:cs typeface="Arial" panose="020B0604020202020204" pitchFamily="34" charset="0"/>
              </a:rPr>
              <a:t>What</a:t>
            </a:r>
            <a:r>
              <a:rPr lang="en-US" sz="4000" b="1" dirty="0">
                <a:solidFill>
                  <a:schemeClr val="bg1"/>
                </a:solidFill>
                <a:cs typeface="Arial" panose="020B0604020202020204" pitchFamily="34" charset="0"/>
              </a:rPr>
              <a:t> </a:t>
            </a:r>
            <a:r>
              <a:rPr lang="en-US" sz="4000" b="1" dirty="0" smtClean="0">
                <a:solidFill>
                  <a:schemeClr val="bg1"/>
                </a:solidFill>
                <a:cs typeface="Arial" panose="020B0604020202020204" pitchFamily="34" charset="0"/>
              </a:rPr>
              <a:t>is </a:t>
            </a:r>
            <a:r>
              <a:rPr lang="en-US" sz="4000" b="1" dirty="0">
                <a:solidFill>
                  <a:schemeClr val="bg1"/>
                </a:solidFill>
                <a:cs typeface="Arial" panose="020B0604020202020204" pitchFamily="34" charset="0"/>
              </a:rPr>
              <a:t>the </a:t>
            </a:r>
            <a:r>
              <a:rPr lang="en-US" sz="4000" b="1" dirty="0" smtClean="0">
                <a:solidFill>
                  <a:schemeClr val="bg1"/>
                </a:solidFill>
                <a:cs typeface="Arial" panose="020B0604020202020204" pitchFamily="34" charset="0"/>
              </a:rPr>
              <a:t>RSPO? </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a:blip r:embed="rId2" cstate="print"/>
          <a:srcRect l="14433" t="11679" r="13869" b="6995"/>
          <a:stretch>
            <a:fillRect/>
          </a:stretch>
        </p:blipFill>
        <p:spPr bwMode="auto">
          <a:xfrm>
            <a:off x="800100" y="1552418"/>
            <a:ext cx="7543800" cy="5207225"/>
          </a:xfrm>
          <a:prstGeom prst="rect">
            <a:avLst/>
          </a:prstGeom>
          <a:noFill/>
          <a:ln w="9525">
            <a:noFill/>
            <a:miter lim="800000"/>
            <a:headEnd/>
            <a:tailEnd/>
          </a:ln>
        </p:spPr>
      </p:pic>
      <p:sp>
        <p:nvSpPr>
          <p:cNvPr id="87044" name="TextBox 7"/>
          <p:cNvSpPr txBox="1">
            <a:spLocks noChangeArrowheads="1"/>
          </p:cNvSpPr>
          <p:nvPr/>
        </p:nvSpPr>
        <p:spPr bwMode="auto">
          <a:xfrm>
            <a:off x="6961308" y="6442082"/>
            <a:ext cx="1524000" cy="338137"/>
          </a:xfrm>
          <a:prstGeom prst="rect">
            <a:avLst/>
          </a:prstGeom>
          <a:solidFill>
            <a:srgbClr val="EDF3E4"/>
          </a:solidFill>
          <a:ln w="9525">
            <a:noFill/>
            <a:miter lim="800000"/>
            <a:headEnd/>
            <a:tailEnd/>
          </a:ln>
        </p:spPr>
        <p:txBody>
          <a:bodyPr wrap="square">
            <a:spAutoFit/>
          </a:bodyPr>
          <a:lstStyle/>
          <a:p>
            <a:r>
              <a:rPr lang="en-US" sz="1600" dirty="0">
                <a:solidFill>
                  <a:srgbClr val="006600"/>
                </a:solidFill>
              </a:rPr>
              <a:t>Source: RSPO</a:t>
            </a:r>
          </a:p>
        </p:txBody>
      </p:sp>
      <p:pic>
        <p:nvPicPr>
          <p:cNvPr id="87045" name="Picture 2"/>
          <p:cNvPicPr>
            <a:picLocks noChangeAspect="1" noChangeArrowheads="1"/>
          </p:cNvPicPr>
          <p:nvPr/>
        </p:nvPicPr>
        <p:blipFill>
          <a:blip r:embed="rId2" cstate="print"/>
          <a:srcRect l="11366" t="15849" r="34070" b="78937"/>
          <a:stretch>
            <a:fillRect/>
          </a:stretch>
        </p:blipFill>
        <p:spPr bwMode="auto">
          <a:xfrm>
            <a:off x="304800" y="1066800"/>
            <a:ext cx="7656513" cy="457200"/>
          </a:xfrm>
          <a:prstGeom prst="rect">
            <a:avLst/>
          </a:prstGeom>
          <a:noFill/>
          <a:ln w="9525">
            <a:noFill/>
            <a:miter lim="800000"/>
            <a:headEnd/>
            <a:tailEnd/>
          </a:ln>
        </p:spPr>
      </p:pic>
      <p:pic>
        <p:nvPicPr>
          <p:cNvPr id="6"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2" name="Title 1"/>
          <p:cNvSpPr>
            <a:spLocks noGrp="1"/>
          </p:cNvSpPr>
          <p:nvPr>
            <p:ph type="title"/>
          </p:nvPr>
        </p:nvSpPr>
        <p:spPr>
          <a:xfrm>
            <a:off x="-304800" y="505691"/>
            <a:ext cx="8568736" cy="865909"/>
          </a:xfrm>
        </p:spPr>
        <p:txBody>
          <a:bodyPr>
            <a:normAutofit/>
          </a:bodyPr>
          <a:lstStyle/>
          <a:p>
            <a:pPr algn="ctr">
              <a:defRPr/>
            </a:pPr>
            <a:r>
              <a:rPr lang="en-US" sz="4000" b="1" dirty="0" smtClean="0">
                <a:solidFill>
                  <a:schemeClr val="bg1"/>
                </a:solidFill>
                <a:cs typeface="Arial" panose="020B0604020202020204" pitchFamily="34" charset="0"/>
              </a:rPr>
              <a:t>RSPO Principles</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28800"/>
            <a:ext cx="8569325" cy="4953000"/>
          </a:xfrm>
        </p:spPr>
        <p:txBody>
          <a:bodyPr>
            <a:normAutofit/>
          </a:bodyPr>
          <a:lstStyle/>
          <a:p>
            <a:pPr>
              <a:spcAft>
                <a:spcPts val="1200"/>
              </a:spcAft>
              <a:defRPr/>
            </a:pPr>
            <a:r>
              <a:rPr lang="en-US" sz="2400" dirty="0" smtClean="0">
                <a:solidFill>
                  <a:schemeClr val="accent2">
                    <a:lumMod val="50000"/>
                  </a:schemeClr>
                </a:solidFill>
                <a:cs typeface="Arial" panose="020B0604020202020204" pitchFamily="34" charset="0"/>
              </a:rPr>
              <a:t>No </a:t>
            </a:r>
            <a:r>
              <a:rPr lang="en-US" sz="2400" b="1" dirty="0" smtClean="0">
                <a:solidFill>
                  <a:schemeClr val="accent2">
                    <a:lumMod val="50000"/>
                  </a:schemeClr>
                </a:solidFill>
                <a:cs typeface="Arial" panose="020B0604020202020204" pitchFamily="34" charset="0"/>
              </a:rPr>
              <a:t>HCV</a:t>
            </a:r>
            <a:r>
              <a:rPr lang="en-US" sz="2400" dirty="0" smtClean="0">
                <a:solidFill>
                  <a:schemeClr val="accent2">
                    <a:lumMod val="50000"/>
                  </a:schemeClr>
                </a:solidFill>
                <a:cs typeface="Arial" panose="020B0604020202020204" pitchFamily="34" charset="0"/>
              </a:rPr>
              <a:t> (high conservation value) land was cleared since </a:t>
            </a:r>
            <a:r>
              <a:rPr lang="en-US" sz="2400" dirty="0" smtClean="0">
                <a:solidFill>
                  <a:schemeClr val="accent2">
                    <a:lumMod val="50000"/>
                  </a:schemeClr>
                </a:solidFill>
                <a:cs typeface="Arial" panose="020B0604020202020204" pitchFamily="34" charset="0"/>
              </a:rPr>
              <a:t>2005.</a:t>
            </a:r>
            <a:endParaRPr lang="en-US" sz="2400" dirty="0" smtClean="0">
              <a:solidFill>
                <a:schemeClr val="accent2">
                  <a:lumMod val="50000"/>
                </a:schemeClr>
              </a:solidFill>
              <a:cs typeface="Arial" panose="020B0604020202020204" pitchFamily="34" charset="0"/>
            </a:endParaRPr>
          </a:p>
          <a:p>
            <a:pPr lvl="1">
              <a:spcAft>
                <a:spcPts val="1200"/>
              </a:spcAft>
              <a:defRPr/>
            </a:pPr>
            <a:r>
              <a:rPr lang="en-US" sz="2400" b="1" dirty="0" smtClean="0">
                <a:solidFill>
                  <a:schemeClr val="accent2">
                    <a:lumMod val="50000"/>
                  </a:schemeClr>
                </a:solidFill>
                <a:cs typeface="Arial" panose="020B0604020202020204" pitchFamily="34" charset="0"/>
              </a:rPr>
              <a:t>HCV assessments </a:t>
            </a:r>
            <a:r>
              <a:rPr lang="en-US" sz="2400" dirty="0" smtClean="0">
                <a:solidFill>
                  <a:schemeClr val="accent2">
                    <a:lumMod val="50000"/>
                  </a:schemeClr>
                </a:solidFill>
                <a:cs typeface="Arial" panose="020B0604020202020204" pitchFamily="34" charset="0"/>
              </a:rPr>
              <a:t>prior to clearing </a:t>
            </a:r>
            <a:r>
              <a:rPr lang="en-US" sz="2400" dirty="0" smtClean="0">
                <a:solidFill>
                  <a:schemeClr val="accent2">
                    <a:lumMod val="50000"/>
                  </a:schemeClr>
                </a:solidFill>
                <a:cs typeface="Arial" panose="020B0604020202020204" pitchFamily="34" charset="0"/>
              </a:rPr>
              <a:t>land.</a:t>
            </a:r>
            <a:endParaRPr lang="en-US" sz="2400" dirty="0" smtClean="0">
              <a:solidFill>
                <a:schemeClr val="accent2">
                  <a:lumMod val="50000"/>
                </a:schemeClr>
              </a:solidFill>
              <a:cs typeface="Arial" panose="020B0604020202020204" pitchFamily="34" charset="0"/>
            </a:endParaRPr>
          </a:p>
          <a:p>
            <a:pPr lvl="1">
              <a:spcAft>
                <a:spcPts val="1200"/>
              </a:spcAft>
              <a:defRPr/>
            </a:pPr>
            <a:r>
              <a:rPr lang="en-US" sz="2400" dirty="0" smtClean="0">
                <a:solidFill>
                  <a:schemeClr val="accent2">
                    <a:lumMod val="50000"/>
                  </a:schemeClr>
                </a:solidFill>
                <a:cs typeface="Arial" panose="020B0604020202020204" pitchFamily="34" charset="0"/>
              </a:rPr>
              <a:t>Protection of </a:t>
            </a:r>
            <a:r>
              <a:rPr lang="en-US" sz="2400" b="1" dirty="0" smtClean="0">
                <a:solidFill>
                  <a:schemeClr val="accent2">
                    <a:lumMod val="50000"/>
                  </a:schemeClr>
                </a:solidFill>
                <a:cs typeface="Arial" panose="020B0604020202020204" pitchFamily="34" charset="0"/>
              </a:rPr>
              <a:t>endangered </a:t>
            </a:r>
            <a:r>
              <a:rPr lang="en-US" sz="2400" b="1" dirty="0" smtClean="0">
                <a:solidFill>
                  <a:schemeClr val="accent2">
                    <a:lumMod val="50000"/>
                  </a:schemeClr>
                </a:solidFill>
                <a:cs typeface="Arial" panose="020B0604020202020204" pitchFamily="34" charset="0"/>
              </a:rPr>
              <a:t>species</a:t>
            </a:r>
            <a:r>
              <a:rPr lang="en-US" sz="2400" dirty="0" smtClean="0">
                <a:solidFill>
                  <a:schemeClr val="accent2">
                    <a:lumMod val="50000"/>
                  </a:schemeClr>
                </a:solidFill>
                <a:cs typeface="Arial" panose="020B0604020202020204" pitchFamily="34" charset="0"/>
              </a:rPr>
              <a:t>.</a:t>
            </a:r>
            <a:endParaRPr lang="en-US" sz="2400" dirty="0" smtClean="0">
              <a:solidFill>
                <a:schemeClr val="accent2">
                  <a:lumMod val="50000"/>
                </a:schemeClr>
              </a:solidFill>
              <a:cs typeface="Arial" panose="020B0604020202020204" pitchFamily="34" charset="0"/>
            </a:endParaRPr>
          </a:p>
          <a:p>
            <a:pPr lvl="1">
              <a:spcAft>
                <a:spcPts val="1800"/>
              </a:spcAft>
              <a:defRPr/>
            </a:pPr>
            <a:r>
              <a:rPr lang="en-US" sz="2400" dirty="0" smtClean="0">
                <a:solidFill>
                  <a:schemeClr val="accent2">
                    <a:lumMod val="50000"/>
                  </a:schemeClr>
                </a:solidFill>
                <a:cs typeface="Arial" panose="020B0604020202020204" pitchFamily="34" charset="0"/>
              </a:rPr>
              <a:t>Protection of land of cultural value to </a:t>
            </a:r>
            <a:r>
              <a:rPr lang="en-US" sz="2400" b="1" dirty="0" smtClean="0">
                <a:solidFill>
                  <a:schemeClr val="accent2">
                    <a:lumMod val="50000"/>
                  </a:schemeClr>
                </a:solidFill>
                <a:cs typeface="Arial" panose="020B0604020202020204" pitchFamily="34" charset="0"/>
              </a:rPr>
              <a:t>indigenous </a:t>
            </a:r>
            <a:r>
              <a:rPr lang="en-US" sz="2400" b="1" dirty="0" smtClean="0">
                <a:solidFill>
                  <a:schemeClr val="accent2">
                    <a:lumMod val="50000"/>
                  </a:schemeClr>
                </a:solidFill>
                <a:cs typeface="Arial" panose="020B0604020202020204" pitchFamily="34" charset="0"/>
              </a:rPr>
              <a:t>groups</a:t>
            </a:r>
            <a:r>
              <a:rPr lang="en-US" sz="2400" dirty="0" smtClean="0">
                <a:solidFill>
                  <a:schemeClr val="accent2">
                    <a:lumMod val="50000"/>
                  </a:schemeClr>
                </a:solidFill>
                <a:cs typeface="Arial" panose="020B0604020202020204" pitchFamily="34" charset="0"/>
              </a:rPr>
              <a:t>.</a:t>
            </a:r>
            <a:endParaRPr lang="en-US" sz="2400" dirty="0" smtClean="0">
              <a:solidFill>
                <a:schemeClr val="accent2">
                  <a:lumMod val="50000"/>
                </a:schemeClr>
              </a:solidFill>
              <a:cs typeface="Arial" panose="020B0604020202020204" pitchFamily="34" charset="0"/>
            </a:endParaRPr>
          </a:p>
          <a:p>
            <a:pPr>
              <a:spcAft>
                <a:spcPts val="1800"/>
              </a:spcAft>
              <a:defRPr/>
            </a:pPr>
            <a:r>
              <a:rPr lang="en-US" altLang="en-US" sz="2400" dirty="0" smtClean="0">
                <a:solidFill>
                  <a:schemeClr val="accent2">
                    <a:lumMod val="50000"/>
                  </a:schemeClr>
                </a:solidFill>
                <a:cs typeface="Arial" panose="020B0604020202020204" pitchFamily="34" charset="0"/>
              </a:rPr>
              <a:t>Conflicts with </a:t>
            </a:r>
            <a:r>
              <a:rPr lang="en-US" altLang="en-US" sz="2400" b="1" dirty="0" smtClean="0">
                <a:solidFill>
                  <a:schemeClr val="accent2">
                    <a:lumMod val="50000"/>
                  </a:schemeClr>
                </a:solidFill>
                <a:cs typeface="Arial" panose="020B0604020202020204" pitchFamily="34" charset="0"/>
              </a:rPr>
              <a:t>wildlife</a:t>
            </a:r>
            <a:r>
              <a:rPr lang="en-US" altLang="en-US" sz="2400" dirty="0" smtClean="0">
                <a:solidFill>
                  <a:schemeClr val="accent2">
                    <a:lumMod val="50000"/>
                  </a:schemeClr>
                </a:solidFill>
                <a:cs typeface="Arial" panose="020B0604020202020204" pitchFamily="34" charset="0"/>
              </a:rPr>
              <a:t> are handled </a:t>
            </a:r>
            <a:r>
              <a:rPr lang="en-US" altLang="en-US" sz="2400" dirty="0" smtClean="0">
                <a:solidFill>
                  <a:schemeClr val="accent2">
                    <a:lumMod val="50000"/>
                  </a:schemeClr>
                </a:solidFill>
                <a:cs typeface="Arial" panose="020B0604020202020204" pitchFamily="34" charset="0"/>
              </a:rPr>
              <a:t>appropriately.</a:t>
            </a:r>
            <a:endParaRPr lang="en-US" altLang="en-US" sz="2400" dirty="0" smtClean="0">
              <a:solidFill>
                <a:schemeClr val="accent2">
                  <a:lumMod val="50000"/>
                </a:schemeClr>
              </a:solidFill>
              <a:cs typeface="Arial" panose="020B0604020202020204" pitchFamily="34" charset="0"/>
            </a:endParaRPr>
          </a:p>
          <a:p>
            <a:pPr>
              <a:spcAft>
                <a:spcPts val="1800"/>
              </a:spcAft>
              <a:defRPr/>
            </a:pPr>
            <a:r>
              <a:rPr lang="en-US" sz="2400" dirty="0" smtClean="0">
                <a:solidFill>
                  <a:schemeClr val="accent2">
                    <a:lumMod val="50000"/>
                  </a:schemeClr>
                </a:solidFill>
                <a:cs typeface="Arial" panose="020B0604020202020204" pitchFamily="34" charset="0"/>
              </a:rPr>
              <a:t>If HCV land </a:t>
            </a:r>
            <a:r>
              <a:rPr lang="en-US" sz="2400" i="1" dirty="0" smtClean="0">
                <a:solidFill>
                  <a:schemeClr val="accent2">
                    <a:lumMod val="50000"/>
                  </a:schemeClr>
                </a:solidFill>
                <a:cs typeface="Arial" panose="020B0604020202020204" pitchFamily="34" charset="0"/>
              </a:rPr>
              <a:t>was</a:t>
            </a:r>
            <a:r>
              <a:rPr lang="en-US" sz="2400" dirty="0" smtClean="0">
                <a:solidFill>
                  <a:schemeClr val="accent2">
                    <a:lumMod val="50000"/>
                  </a:schemeClr>
                </a:solidFill>
                <a:cs typeface="Arial" panose="020B0604020202020204" pitchFamily="34" charset="0"/>
              </a:rPr>
              <a:t> cleared by an RSPO member, there is a </a:t>
            </a:r>
            <a:r>
              <a:rPr lang="en-US" sz="2400" b="1" dirty="0" smtClean="0">
                <a:solidFill>
                  <a:schemeClr val="accent2">
                    <a:lumMod val="50000"/>
                  </a:schemeClr>
                </a:solidFill>
                <a:cs typeface="Arial" panose="020B0604020202020204" pitchFamily="34" charset="0"/>
              </a:rPr>
              <a:t>compensation mechanism </a:t>
            </a:r>
            <a:r>
              <a:rPr lang="en-US" sz="2400" dirty="0" smtClean="0">
                <a:solidFill>
                  <a:schemeClr val="accent2">
                    <a:lumMod val="50000"/>
                  </a:schemeClr>
                </a:solidFill>
                <a:cs typeface="Arial" panose="020B0604020202020204" pitchFamily="34" charset="0"/>
              </a:rPr>
              <a:t>in </a:t>
            </a:r>
            <a:r>
              <a:rPr lang="en-US" sz="2400" dirty="0" smtClean="0">
                <a:solidFill>
                  <a:schemeClr val="accent2">
                    <a:lumMod val="50000"/>
                  </a:schemeClr>
                </a:solidFill>
                <a:cs typeface="Arial" panose="020B0604020202020204" pitchFamily="34" charset="0"/>
              </a:rPr>
              <a:t>place.</a:t>
            </a:r>
            <a:endParaRPr lang="en-US" sz="2400" dirty="0" smtClean="0">
              <a:solidFill>
                <a:schemeClr val="accent2">
                  <a:lumMod val="50000"/>
                </a:schemeClr>
              </a:solidFill>
              <a:cs typeface="Arial" panose="020B0604020202020204" pitchFamily="34" charset="0"/>
            </a:endParaRPr>
          </a:p>
          <a:p>
            <a:pPr>
              <a:spcAft>
                <a:spcPts val="1800"/>
              </a:spcAft>
              <a:defRPr/>
            </a:pPr>
            <a:r>
              <a:rPr lang="en-US" sz="2400" dirty="0" smtClean="0">
                <a:solidFill>
                  <a:schemeClr val="accent2">
                    <a:lumMod val="50000"/>
                  </a:schemeClr>
                </a:solidFill>
                <a:cs typeface="Arial" panose="020B0604020202020204" pitchFamily="34" charset="0"/>
              </a:rPr>
              <a:t>Land is </a:t>
            </a:r>
            <a:r>
              <a:rPr lang="en-US" sz="2400" b="1" dirty="0" smtClean="0">
                <a:solidFill>
                  <a:schemeClr val="accent2">
                    <a:lumMod val="50000"/>
                  </a:schemeClr>
                </a:solidFill>
                <a:cs typeface="Arial" panose="020B0604020202020204" pitchFamily="34" charset="0"/>
              </a:rPr>
              <a:t>reused</a:t>
            </a:r>
            <a:r>
              <a:rPr lang="en-US" sz="2400" dirty="0" smtClean="0">
                <a:solidFill>
                  <a:schemeClr val="accent2">
                    <a:lumMod val="50000"/>
                  </a:schemeClr>
                </a:solidFill>
                <a:cs typeface="Arial" panose="020B0604020202020204" pitchFamily="34" charset="0"/>
              </a:rPr>
              <a:t>; dead plants </a:t>
            </a:r>
            <a:r>
              <a:rPr lang="en-US" sz="2400" b="1" dirty="0" smtClean="0">
                <a:solidFill>
                  <a:schemeClr val="accent2">
                    <a:lumMod val="50000"/>
                  </a:schemeClr>
                </a:solidFill>
                <a:cs typeface="Arial" panose="020B0604020202020204" pitchFamily="34" charset="0"/>
              </a:rPr>
              <a:t>replaced</a:t>
            </a:r>
            <a:r>
              <a:rPr lang="en-US" sz="2400" dirty="0" smtClean="0">
                <a:solidFill>
                  <a:schemeClr val="accent2">
                    <a:lumMod val="50000"/>
                  </a:schemeClr>
                </a:solidFill>
                <a:cs typeface="Arial" panose="020B0604020202020204" pitchFamily="34" charset="0"/>
              </a:rPr>
              <a:t> right </a:t>
            </a:r>
            <a:r>
              <a:rPr lang="en-US" sz="2400" dirty="0" smtClean="0">
                <a:solidFill>
                  <a:schemeClr val="accent2">
                    <a:lumMod val="50000"/>
                  </a:schemeClr>
                </a:solidFill>
                <a:cs typeface="Arial" panose="020B0604020202020204" pitchFamily="34" charset="0"/>
              </a:rPr>
              <a:t>away.</a:t>
            </a:r>
            <a:endParaRPr lang="en-US" sz="2400" dirty="0" smtClean="0">
              <a:solidFill>
                <a:schemeClr val="accent2">
                  <a:lumMod val="50000"/>
                </a:schemeClr>
              </a:solidFill>
              <a:cs typeface="Arial" panose="020B0604020202020204" pitchFamily="34" charset="0"/>
            </a:endParaRPr>
          </a:p>
          <a:p>
            <a:pPr>
              <a:defRPr/>
            </a:pPr>
            <a:endParaRPr lang="en-US" dirty="0"/>
          </a:p>
        </p:txBody>
      </p:sp>
      <p:pic>
        <p:nvPicPr>
          <p:cNvPr id="4"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2" name="Title 1"/>
          <p:cNvSpPr>
            <a:spLocks noGrp="1"/>
          </p:cNvSpPr>
          <p:nvPr>
            <p:ph type="title"/>
          </p:nvPr>
        </p:nvSpPr>
        <p:spPr>
          <a:xfrm>
            <a:off x="-228600" y="215196"/>
            <a:ext cx="8409858" cy="1339850"/>
          </a:xfrm>
        </p:spPr>
        <p:txBody>
          <a:bodyPr>
            <a:normAutofit/>
          </a:bodyPr>
          <a:lstStyle/>
          <a:p>
            <a:pPr algn="ctr">
              <a:defRPr/>
            </a:pPr>
            <a:r>
              <a:rPr lang="en-US" sz="3200" b="1" dirty="0" smtClean="0">
                <a:solidFill>
                  <a:schemeClr val="bg1"/>
                </a:solidFill>
                <a:cs typeface="Arial" panose="020B0604020202020204" pitchFamily="34" charset="0"/>
              </a:rPr>
              <a:t>What Makes Sustainable Palm Oil Sustainable?</a:t>
            </a:r>
            <a:endParaRPr lang="en-US" sz="32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noGrp="1"/>
          </p:cNvSpPr>
          <p:nvPr>
            <p:ph idx="1"/>
          </p:nvPr>
        </p:nvSpPr>
        <p:spPr>
          <a:xfrm>
            <a:off x="152400" y="2133600"/>
            <a:ext cx="4267200" cy="2895600"/>
          </a:xfrm>
        </p:spPr>
        <p:txBody>
          <a:bodyPr/>
          <a:lstStyle/>
          <a:p>
            <a:pPr>
              <a:spcBef>
                <a:spcPts val="1800"/>
              </a:spcBef>
            </a:pPr>
            <a:r>
              <a:rPr lang="en-US" altLang="en-US" sz="2400" dirty="0" smtClean="0">
                <a:solidFill>
                  <a:schemeClr val="accent2">
                    <a:lumMod val="50000"/>
                  </a:schemeClr>
                </a:solidFill>
                <a:cs typeface="Arial" panose="020B0604020202020204" pitchFamily="34" charset="0"/>
              </a:rPr>
              <a:t>Fertilizer is used properly—producing high yields means less land </a:t>
            </a:r>
            <a:r>
              <a:rPr lang="en-US" altLang="en-US" sz="2400" dirty="0" smtClean="0">
                <a:solidFill>
                  <a:schemeClr val="accent2">
                    <a:lumMod val="50000"/>
                  </a:schemeClr>
                </a:solidFill>
                <a:cs typeface="Arial" panose="020B0604020202020204" pitchFamily="34" charset="0"/>
              </a:rPr>
              <a:t>needed.</a:t>
            </a:r>
            <a:endParaRPr lang="en-US" altLang="en-US" sz="2400" dirty="0" smtClean="0">
              <a:solidFill>
                <a:schemeClr val="accent2">
                  <a:lumMod val="50000"/>
                </a:schemeClr>
              </a:solidFill>
              <a:cs typeface="Arial" panose="020B0604020202020204" pitchFamily="34" charset="0"/>
            </a:endParaRPr>
          </a:p>
          <a:p>
            <a:endParaRPr lang="en-US" altLang="en-US" dirty="0" smtClean="0"/>
          </a:p>
        </p:txBody>
      </p:sp>
      <p:pic>
        <p:nvPicPr>
          <p:cNvPr id="4" name="Picture 3" descr="DSC_0861.JPG"/>
          <p:cNvPicPr>
            <a:picLocks noChangeAspect="1"/>
          </p:cNvPicPr>
          <p:nvPr/>
        </p:nvPicPr>
        <p:blipFill>
          <a:blip r:embed="rId3" cstate="print"/>
          <a:srcRect l="14474" t="17534" r="8719" b="17090"/>
          <a:stretch>
            <a:fillRect/>
          </a:stretch>
        </p:blipFill>
        <p:spPr bwMode="auto">
          <a:xfrm rot="284447">
            <a:off x="4662030" y="2758614"/>
            <a:ext cx="4158282" cy="2350758"/>
          </a:xfrm>
          <a:prstGeom prst="rect">
            <a:avLst/>
          </a:prstGeom>
          <a:noFill/>
          <a:ln w="19050">
            <a:solidFill>
              <a:schemeClr val="accent2">
                <a:lumMod val="75000"/>
              </a:schemeClr>
            </a:solidFill>
            <a:miter lim="800000"/>
            <a:headEnd/>
            <a:tailEnd/>
          </a:ln>
          <a:effectLst>
            <a:reflection blurRad="6350" endPos="0" dist="50800" dir="5400000" sy="-100000" algn="bl" rotWithShape="0"/>
          </a:effectLst>
        </p:spPr>
      </p:pic>
      <p:pic>
        <p:nvPicPr>
          <p:cNvPr id="7"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sp>
        <p:nvSpPr>
          <p:cNvPr id="8" name="Title 1"/>
          <p:cNvSpPr>
            <a:spLocks noGrp="1"/>
          </p:cNvSpPr>
          <p:nvPr>
            <p:ph type="title"/>
          </p:nvPr>
        </p:nvSpPr>
        <p:spPr>
          <a:xfrm>
            <a:off x="-152400" y="215196"/>
            <a:ext cx="8333658" cy="1339850"/>
          </a:xfrm>
        </p:spPr>
        <p:txBody>
          <a:bodyPr>
            <a:normAutofit/>
          </a:bodyPr>
          <a:lstStyle/>
          <a:p>
            <a:pPr algn="ctr">
              <a:defRPr/>
            </a:pPr>
            <a:r>
              <a:rPr lang="en-US" sz="3200" b="1" dirty="0" smtClean="0">
                <a:solidFill>
                  <a:schemeClr val="bg1"/>
                </a:solidFill>
                <a:cs typeface="Arial" panose="020B0604020202020204" pitchFamily="34" charset="0"/>
              </a:rPr>
              <a:t>What Makes Sustainable Palm Oil Sustainable?</a:t>
            </a:r>
            <a:endParaRPr lang="en-US" sz="3200" b="1" dirty="0">
              <a:solidFill>
                <a:schemeClr val="bg1"/>
              </a:solidFill>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0" name="Content Placeholder 2"/>
          <p:cNvSpPr txBox="1">
            <a:spLocks/>
          </p:cNvSpPr>
          <p:nvPr/>
        </p:nvSpPr>
        <p:spPr>
          <a:xfrm>
            <a:off x="296001" y="2425509"/>
            <a:ext cx="4199799" cy="21336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endParaRPr lang="en-US" altLang="en-US" dirty="0" smtClean="0"/>
          </a:p>
        </p:txBody>
      </p:sp>
      <p:sp>
        <p:nvSpPr>
          <p:cNvPr id="11" name="Content Placeholder 2"/>
          <p:cNvSpPr txBox="1">
            <a:spLocks/>
          </p:cNvSpPr>
          <p:nvPr/>
        </p:nvSpPr>
        <p:spPr>
          <a:xfrm>
            <a:off x="152401" y="3352800"/>
            <a:ext cx="4191000" cy="32132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1800"/>
              </a:spcBef>
              <a:spcAft>
                <a:spcPts val="0"/>
              </a:spcAft>
            </a:pPr>
            <a:r>
              <a:rPr lang="en-US" altLang="en-US" sz="2400" dirty="0" smtClean="0">
                <a:solidFill>
                  <a:schemeClr val="accent2">
                    <a:lumMod val="50000"/>
                  </a:schemeClr>
                </a:solidFill>
                <a:cs typeface="Arial" panose="020B0604020202020204" pitchFamily="34" charset="0"/>
              </a:rPr>
              <a:t>Pesticides/herbicides are used </a:t>
            </a:r>
            <a:r>
              <a:rPr lang="en-US" altLang="en-US" sz="2400" dirty="0" smtClean="0">
                <a:solidFill>
                  <a:schemeClr val="accent2">
                    <a:lumMod val="50000"/>
                  </a:schemeClr>
                </a:solidFill>
                <a:cs typeface="Arial" panose="020B0604020202020204" pitchFamily="34" charset="0"/>
              </a:rPr>
              <a:t>responsibly.</a:t>
            </a:r>
            <a:endParaRPr lang="en-US" altLang="en-US" sz="2400" dirty="0" smtClean="0">
              <a:solidFill>
                <a:schemeClr val="accent2">
                  <a:lumMod val="50000"/>
                </a:schemeClr>
              </a:solidFill>
              <a:cs typeface="Arial" panose="020B0604020202020204" pitchFamily="34" charset="0"/>
            </a:endParaRPr>
          </a:p>
          <a:p>
            <a:pPr fontAlgn="auto">
              <a:spcBef>
                <a:spcPts val="1800"/>
              </a:spcBef>
              <a:spcAft>
                <a:spcPts val="0"/>
              </a:spcAft>
            </a:pPr>
            <a:r>
              <a:rPr lang="en-US" altLang="en-US" sz="2400" dirty="0" smtClean="0">
                <a:solidFill>
                  <a:schemeClr val="accent2">
                    <a:lumMod val="50000"/>
                  </a:schemeClr>
                </a:solidFill>
                <a:cs typeface="Arial" panose="020B0604020202020204" pitchFamily="34" charset="0"/>
              </a:rPr>
              <a:t>Better treatment of workers &amp; families (no slave labor</a:t>
            </a:r>
            <a:r>
              <a:rPr lang="en-US" altLang="en-US" sz="2400" dirty="0" smtClean="0">
                <a:solidFill>
                  <a:schemeClr val="accent2">
                    <a:lumMod val="50000"/>
                  </a:schemeClr>
                </a:solidFill>
                <a:cs typeface="Arial" panose="020B0604020202020204" pitchFamily="34" charset="0"/>
              </a:rPr>
              <a:t>).</a:t>
            </a:r>
            <a:endParaRPr lang="en-US" altLang="en-US" sz="2400" dirty="0" smtClean="0">
              <a:solidFill>
                <a:schemeClr val="accent2">
                  <a:lumMod val="50000"/>
                </a:schemeClr>
              </a:solidFill>
              <a:cs typeface="Arial" panose="020B0604020202020204" pitchFamily="34" charset="0"/>
            </a:endParaRPr>
          </a:p>
          <a:p>
            <a:pPr fontAlgn="auto">
              <a:spcBef>
                <a:spcPts val="1800"/>
              </a:spcBef>
              <a:spcAft>
                <a:spcPts val="0"/>
              </a:spcAft>
            </a:pPr>
            <a:r>
              <a:rPr lang="en-US" altLang="en-US" sz="2400" dirty="0" smtClean="0">
                <a:solidFill>
                  <a:schemeClr val="accent2">
                    <a:lumMod val="50000"/>
                  </a:schemeClr>
                </a:solidFill>
                <a:cs typeface="Arial" panose="020B0604020202020204" pitchFamily="34" charset="0"/>
              </a:rPr>
              <a:t>GHG (green house gas) </a:t>
            </a:r>
            <a:r>
              <a:rPr lang="en-US" altLang="en-US" sz="2400" dirty="0" smtClean="0">
                <a:solidFill>
                  <a:schemeClr val="accent2">
                    <a:lumMod val="50000"/>
                  </a:schemeClr>
                </a:solidFill>
                <a:cs typeface="Arial" panose="020B0604020202020204" pitchFamily="34" charset="0"/>
              </a:rPr>
              <a:t>monitoring and reduction.</a:t>
            </a:r>
            <a:endParaRPr lang="en-US" altLang="en-US" sz="2400" dirty="0" smtClean="0">
              <a:solidFill>
                <a:schemeClr val="accent2">
                  <a:lumMod val="50000"/>
                </a:schemeClr>
              </a:solidFill>
              <a:cs typeface="Arial" panose="020B0604020202020204" pitchFamily="34" charset="0"/>
            </a:endParaRPr>
          </a:p>
          <a:p>
            <a:pPr fontAlgn="auto">
              <a:spcAft>
                <a:spcPts val="0"/>
              </a:spcAft>
            </a:pPr>
            <a:endParaRPr lang="en-US" altLang="en-US" dirty="0" smtClean="0"/>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GRAPHICS\Templates\IWP Power Point Presentation Folder\2014-2015 Power Point Presentation plain.jpg"/>
          <p:cNvPicPr>
            <a:picLocks noChangeAspect="1" noChangeArrowheads="1"/>
          </p:cNvPicPr>
          <p:nvPr/>
        </p:nvPicPr>
        <p:blipFill>
          <a:blip r:embed="rId2" cstate="print"/>
          <a:srcRect b="74444"/>
          <a:stretch>
            <a:fillRect/>
          </a:stretch>
        </p:blipFill>
        <p:spPr bwMode="auto">
          <a:xfrm>
            <a:off x="0" y="-124691"/>
            <a:ext cx="9144000" cy="1752600"/>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6" name="Title 1"/>
          <p:cNvSpPr>
            <a:spLocks noGrp="1"/>
          </p:cNvSpPr>
          <p:nvPr>
            <p:ph type="title"/>
          </p:nvPr>
        </p:nvSpPr>
        <p:spPr>
          <a:xfrm>
            <a:off x="-228600" y="505691"/>
            <a:ext cx="8492536" cy="865909"/>
          </a:xfrm>
        </p:spPr>
        <p:txBody>
          <a:bodyPr>
            <a:normAutofit/>
          </a:bodyPr>
          <a:lstStyle/>
          <a:p>
            <a:pPr algn="ctr">
              <a:defRPr/>
            </a:pPr>
            <a:r>
              <a:rPr lang="en-US" sz="4000" b="1" dirty="0" smtClean="0">
                <a:solidFill>
                  <a:schemeClr val="bg1"/>
                </a:solidFill>
                <a:cs typeface="Arial" panose="020B0604020202020204" pitchFamily="34" charset="0"/>
              </a:rPr>
              <a:t>Global CSPO Production</a:t>
            </a:r>
            <a:endParaRPr lang="en-US" sz="4000" b="1" dirty="0">
              <a:solidFill>
                <a:schemeClr val="bg1"/>
              </a:solidFill>
              <a:cs typeface="Arial" panose="020B0604020202020204" pitchFamily="34" charset="0"/>
            </a:endParaRPr>
          </a:p>
        </p:txBody>
      </p:sp>
      <p:sp>
        <p:nvSpPr>
          <p:cNvPr id="9" name="Text Placeholder 2"/>
          <p:cNvSpPr txBox="1">
            <a:spLocks/>
          </p:cNvSpPr>
          <p:nvPr/>
        </p:nvSpPr>
        <p:spPr bwMode="auto">
          <a:xfrm>
            <a:off x="6858000" y="6324600"/>
            <a:ext cx="2167936" cy="529046"/>
          </a:xfrm>
          <a:prstGeom prst="rect">
            <a:avLst/>
          </a:prstGeom>
          <a:noFill/>
          <a:ln w="9525">
            <a:noFill/>
            <a:miter lim="800000"/>
            <a:headEnd/>
            <a:tailEnd/>
          </a:ln>
        </p:spPr>
        <p:txBody>
          <a:bodyPr/>
          <a:lstStyle/>
          <a:p>
            <a:pPr marL="411163" indent="-342900" eaLnBrk="0" hangingPunct="0">
              <a:spcBef>
                <a:spcPts val="700"/>
              </a:spcBef>
              <a:buClr>
                <a:srgbClr val="BFED87"/>
              </a:buClr>
              <a:buSzPct val="95000"/>
            </a:pPr>
            <a:endParaRPr lang="en-US" altLang="en-US" dirty="0">
              <a:solidFill>
                <a:schemeClr val="accent2">
                  <a:lumMod val="50000"/>
                </a:schemeClr>
              </a:solidFill>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555046"/>
            <a:ext cx="7625008" cy="5199662"/>
          </a:xfrm>
          <a:prstGeom prst="rect">
            <a:avLst/>
          </a:prstGeom>
        </p:spPr>
      </p:pic>
      <p:sp>
        <p:nvSpPr>
          <p:cNvPr id="10" name="Rectangle 9"/>
          <p:cNvSpPr/>
          <p:nvPr/>
        </p:nvSpPr>
        <p:spPr>
          <a:xfrm>
            <a:off x="7162800" y="6251737"/>
            <a:ext cx="1981200" cy="523220"/>
          </a:xfrm>
          <a:prstGeom prst="rect">
            <a:avLst/>
          </a:prstGeom>
        </p:spPr>
        <p:txBody>
          <a:bodyPr wrap="square">
            <a:spAutoFit/>
          </a:bodyPr>
          <a:lstStyle/>
          <a:p>
            <a:pPr marL="411163" indent="-342900" algn="r" eaLnBrk="0" hangingPunct="0">
              <a:spcBef>
                <a:spcPts val="700"/>
              </a:spcBef>
              <a:buClr>
                <a:srgbClr val="BFED87"/>
              </a:buClr>
              <a:buSzPct val="95000"/>
            </a:pPr>
            <a:r>
              <a:rPr lang="en-US" altLang="en-US" sz="1400" i="1" dirty="0">
                <a:solidFill>
                  <a:schemeClr val="bg1">
                    <a:lumMod val="50000"/>
                  </a:schemeClr>
                </a:solidFill>
                <a:latin typeface="+mn-lt"/>
              </a:rPr>
              <a:t>Source: RSPO </a:t>
            </a:r>
            <a:r>
              <a:rPr lang="en-US" altLang="en-US" sz="1400" i="1" dirty="0" smtClean="0">
                <a:solidFill>
                  <a:schemeClr val="bg1">
                    <a:lumMod val="50000"/>
                  </a:schemeClr>
                </a:solidFill>
                <a:latin typeface="+mn-lt"/>
              </a:rPr>
              <a:t>Impact Report 2022</a:t>
            </a:r>
            <a:endParaRPr lang="en-US" altLang="en-US" sz="1400" i="1" dirty="0">
              <a:solidFill>
                <a:schemeClr val="bg1">
                  <a:lumMod val="50000"/>
                </a:schemeClr>
              </a:solidFill>
              <a:latin typeface="+mn-lt"/>
            </a:endParaRPr>
          </a:p>
        </p:txBody>
      </p:sp>
    </p:spTree>
    <p:extLst>
      <p:ext uri="{BB962C8B-B14F-4D97-AF65-F5344CB8AC3E}">
        <p14:creationId xmlns:p14="http://schemas.microsoft.com/office/powerpoint/2010/main" val="333414603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sp>
        <p:nvSpPr>
          <p:cNvPr id="16387" name="Rectangle 3"/>
          <p:cNvSpPr>
            <a:spLocks noGrp="1" noChangeArrowheads="1"/>
          </p:cNvSpPr>
          <p:nvPr>
            <p:ph type="body" sz="half" idx="3"/>
          </p:nvPr>
        </p:nvSpPr>
        <p:spPr>
          <a:xfrm>
            <a:off x="363781" y="1905000"/>
            <a:ext cx="4953000" cy="4724400"/>
          </a:xfrm>
        </p:spPr>
        <p:txBody>
          <a:bodyPr>
            <a:normAutofit/>
          </a:bodyPr>
          <a:lstStyle/>
          <a:p>
            <a:pPr>
              <a:lnSpc>
                <a:spcPct val="90000"/>
              </a:lnSpc>
              <a:spcAft>
                <a:spcPts val="1200"/>
              </a:spcAft>
              <a:defRPr/>
            </a:pPr>
            <a:r>
              <a:rPr lang="en-US" sz="2400" dirty="0">
                <a:solidFill>
                  <a:schemeClr val="accent2">
                    <a:lumMod val="50000"/>
                  </a:schemeClr>
                </a:solidFill>
                <a:cs typeface="Arial" panose="020B0604020202020204" pitchFamily="34" charset="0"/>
              </a:rPr>
              <a:t>A commonly used vegetable </a:t>
            </a:r>
            <a:r>
              <a:rPr lang="en-US" sz="2400" dirty="0" smtClean="0">
                <a:solidFill>
                  <a:schemeClr val="accent2">
                    <a:lumMod val="50000"/>
                  </a:schemeClr>
                </a:solidFill>
                <a:cs typeface="Arial" panose="020B0604020202020204" pitchFamily="34" charset="0"/>
              </a:rPr>
              <a:t>oil</a:t>
            </a:r>
          </a:p>
          <a:p>
            <a:pPr lvl="1">
              <a:lnSpc>
                <a:spcPct val="90000"/>
              </a:lnSpc>
              <a:spcAft>
                <a:spcPts val="1200"/>
              </a:spcAft>
              <a:defRPr/>
            </a:pPr>
            <a:r>
              <a:rPr lang="en-US" sz="2400" dirty="0" smtClean="0">
                <a:solidFill>
                  <a:schemeClr val="accent2">
                    <a:lumMod val="50000"/>
                  </a:schemeClr>
                </a:solidFill>
                <a:cs typeface="Arial" panose="020B0604020202020204" pitchFamily="34" charset="0"/>
              </a:rPr>
              <a:t>Found in about half of manufactured products at the store</a:t>
            </a:r>
          </a:p>
          <a:p>
            <a:pPr lvl="1">
              <a:lnSpc>
                <a:spcPct val="90000"/>
              </a:lnSpc>
              <a:spcAft>
                <a:spcPts val="1200"/>
              </a:spcAft>
              <a:defRPr/>
            </a:pPr>
            <a:r>
              <a:rPr lang="en-US" sz="2400" dirty="0" smtClean="0">
                <a:solidFill>
                  <a:schemeClr val="accent2">
                    <a:lumMod val="50000"/>
                  </a:schemeClr>
                </a:solidFill>
                <a:cs typeface="Arial" panose="020B0604020202020204" pitchFamily="34" charset="0"/>
              </a:rPr>
              <a:t>More palm oil is produced and consumed every year than any other vegetable oil</a:t>
            </a:r>
          </a:p>
          <a:p>
            <a:pPr>
              <a:lnSpc>
                <a:spcPct val="90000"/>
              </a:lnSpc>
              <a:spcAft>
                <a:spcPts val="1200"/>
              </a:spcAft>
              <a:defRPr/>
            </a:pPr>
            <a:r>
              <a:rPr lang="en-US" sz="2400" dirty="0" smtClean="0">
                <a:solidFill>
                  <a:schemeClr val="accent2">
                    <a:lumMod val="50000"/>
                  </a:schemeClr>
                </a:solidFill>
                <a:cs typeface="Arial" panose="020B0604020202020204" pitchFamily="34" charset="0"/>
              </a:rPr>
              <a:t>In </a:t>
            </a:r>
            <a:r>
              <a:rPr lang="en-US" sz="2400" dirty="0">
                <a:solidFill>
                  <a:schemeClr val="accent2">
                    <a:lumMod val="50000"/>
                  </a:schemeClr>
                </a:solidFill>
                <a:cs typeface="Arial" panose="020B0604020202020204" pitchFamily="34" charset="0"/>
              </a:rPr>
              <a:t>many </a:t>
            </a:r>
            <a:r>
              <a:rPr lang="en-US" sz="2400" dirty="0" smtClean="0">
                <a:solidFill>
                  <a:schemeClr val="accent2">
                    <a:lumMod val="50000"/>
                  </a:schemeClr>
                </a:solidFill>
                <a:cs typeface="Arial" panose="020B0604020202020204" pitchFamily="34" charset="0"/>
              </a:rPr>
              <a:t>food, cleaning, self-care and beauty products…and more!</a:t>
            </a:r>
            <a:endParaRPr lang="en-US" sz="2400" dirty="0">
              <a:solidFill>
                <a:schemeClr val="accent2">
                  <a:lumMod val="50000"/>
                </a:schemeClr>
              </a:solidFill>
              <a:cs typeface="Arial" panose="020B0604020202020204" pitchFamily="34" charset="0"/>
            </a:endParaRPr>
          </a:p>
          <a:p>
            <a:pPr>
              <a:lnSpc>
                <a:spcPct val="90000"/>
              </a:lnSpc>
              <a:defRPr/>
            </a:pP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blip>
          <a:stretch>
            <a:fillRect/>
          </a:stretch>
        </p:blipFill>
        <p:spPr>
          <a:xfrm>
            <a:off x="5909618" y="2059210"/>
            <a:ext cx="2456426" cy="2397968"/>
          </a:xfrm>
          <a:prstGeom prst="rect">
            <a:avLst/>
          </a:prstGeom>
          <a:ln w="19050">
            <a:solidFill>
              <a:schemeClr val="accent2">
                <a:lumMod val="75000"/>
              </a:schemeClr>
            </a:solidFill>
          </a:ln>
          <a:effectLst>
            <a:reflection blurRad="6350" endPos="0" dist="50800" dir="5400000" sy="-100000" algn="bl" rotWithShape="0"/>
          </a:effectLst>
        </p:spPr>
      </p:pic>
      <p:sp>
        <p:nvSpPr>
          <p:cNvPr id="16386" name="Rectangle 2"/>
          <p:cNvSpPr>
            <a:spLocks noGrp="1" noChangeArrowheads="1"/>
          </p:cNvSpPr>
          <p:nvPr>
            <p:ph type="title"/>
          </p:nvPr>
        </p:nvSpPr>
        <p:spPr>
          <a:xfrm>
            <a:off x="1600200" y="304800"/>
            <a:ext cx="5132387" cy="1143000"/>
          </a:xfrm>
        </p:spPr>
        <p:txBody>
          <a:bodyPr/>
          <a:lstStyle/>
          <a:p>
            <a:pPr algn="ctr">
              <a:defRPr/>
            </a:pPr>
            <a:r>
              <a:rPr lang="en-US" dirty="0" smtClean="0">
                <a:solidFill>
                  <a:schemeClr val="bg1"/>
                </a:solidFill>
                <a:latin typeface="Arial" panose="020B0604020202020204" pitchFamily="34" charset="0"/>
                <a:cs typeface="Arial" panose="020B0604020202020204" pitchFamily="34" charset="0"/>
              </a:rPr>
              <a:t> </a:t>
            </a:r>
            <a:r>
              <a:rPr lang="en-US" sz="4000" b="1" dirty="0" smtClean="0">
                <a:solidFill>
                  <a:schemeClr val="bg1"/>
                </a:solidFill>
                <a:cs typeface="Arial" panose="020B0604020202020204" pitchFamily="34" charset="0"/>
              </a:rPr>
              <a:t>What </a:t>
            </a:r>
            <a:r>
              <a:rPr lang="en-US" sz="4000" b="1" dirty="0">
                <a:solidFill>
                  <a:schemeClr val="bg1"/>
                </a:solidFill>
                <a:cs typeface="Arial" panose="020B0604020202020204" pitchFamily="34" charset="0"/>
              </a:rPr>
              <a:t>is </a:t>
            </a:r>
            <a:r>
              <a:rPr lang="en-US" sz="4000" b="1" dirty="0" smtClean="0">
                <a:solidFill>
                  <a:schemeClr val="bg1"/>
                </a:solidFill>
                <a:cs typeface="Arial" panose="020B0604020202020204" pitchFamily="34" charset="0"/>
              </a:rPr>
              <a:t>Palm </a:t>
            </a:r>
            <a:r>
              <a:rPr lang="en-US" sz="4000" b="1" dirty="0">
                <a:solidFill>
                  <a:schemeClr val="bg1"/>
                </a:solidFill>
                <a:cs typeface="Arial" panose="020B0604020202020204" pitchFamily="34" charset="0"/>
              </a:rPr>
              <a:t>Oil?</a:t>
            </a:r>
          </a:p>
        </p:txBody>
      </p:sp>
      <p:pic>
        <p:nvPicPr>
          <p:cNvPr id="8" name="Picture 2" descr="Global politics of palm o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781" y="4872713"/>
            <a:ext cx="3642101" cy="1665503"/>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3"/>
          <p:cNvSpPr>
            <a:spLocks noGrp="1"/>
          </p:cNvSpPr>
          <p:nvPr>
            <p:ph idx="1"/>
          </p:nvPr>
        </p:nvSpPr>
        <p:spPr>
          <a:xfrm>
            <a:off x="3733800" y="2514600"/>
            <a:ext cx="5334000" cy="2667000"/>
          </a:xfrm>
        </p:spPr>
        <p:txBody>
          <a:bodyPr>
            <a:normAutofit/>
          </a:bodyPr>
          <a:lstStyle/>
          <a:p>
            <a:pPr lvl="1" eaLnBrk="1" hangingPunct="1">
              <a:spcBef>
                <a:spcPts val="1800"/>
              </a:spcBef>
            </a:pPr>
            <a:r>
              <a:rPr lang="en-US" altLang="en-US" sz="2600" dirty="0" smtClean="0">
                <a:solidFill>
                  <a:schemeClr val="accent2">
                    <a:lumMod val="50000"/>
                  </a:schemeClr>
                </a:solidFill>
                <a:cs typeface="Arial" panose="020B0604020202020204" pitchFamily="34" charset="0"/>
              </a:rPr>
              <a:t>Certifying </a:t>
            </a:r>
            <a:r>
              <a:rPr lang="en-US" altLang="en-US" sz="2600" dirty="0" smtClean="0">
                <a:solidFill>
                  <a:schemeClr val="accent2">
                    <a:lumMod val="50000"/>
                  </a:schemeClr>
                </a:solidFill>
                <a:cs typeface="Arial" panose="020B0604020202020204" pitchFamily="34" charset="0"/>
              </a:rPr>
              <a:t>smallholders </a:t>
            </a:r>
            <a:r>
              <a:rPr lang="en-US" altLang="en-US" sz="2600" dirty="0" smtClean="0">
                <a:solidFill>
                  <a:schemeClr val="accent2">
                    <a:lumMod val="50000"/>
                  </a:schemeClr>
                </a:solidFill>
                <a:cs typeface="Arial" panose="020B0604020202020204" pitchFamily="34" charset="0"/>
              </a:rPr>
              <a:t>is </a:t>
            </a:r>
            <a:r>
              <a:rPr lang="en-US" altLang="en-US" sz="2600" dirty="0" smtClean="0">
                <a:solidFill>
                  <a:schemeClr val="accent2">
                    <a:lumMod val="50000"/>
                  </a:schemeClr>
                </a:solidFill>
                <a:cs typeface="Arial" panose="020B0604020202020204" pitchFamily="34" charset="0"/>
              </a:rPr>
              <a:t>difficult.</a:t>
            </a:r>
            <a:endParaRPr lang="en-US" altLang="en-US" sz="2600" dirty="0" smtClean="0">
              <a:solidFill>
                <a:schemeClr val="accent2">
                  <a:lumMod val="50000"/>
                </a:schemeClr>
              </a:solidFill>
              <a:cs typeface="Arial" panose="020B0604020202020204" pitchFamily="34" charset="0"/>
            </a:endParaRPr>
          </a:p>
          <a:p>
            <a:pPr lvl="1" eaLnBrk="1" hangingPunct="1">
              <a:spcBef>
                <a:spcPts val="1800"/>
              </a:spcBef>
            </a:pPr>
            <a:r>
              <a:rPr lang="en-US" altLang="en-US" sz="2600" dirty="0" smtClean="0">
                <a:solidFill>
                  <a:schemeClr val="accent2">
                    <a:lumMod val="50000"/>
                  </a:schemeClr>
                </a:solidFill>
                <a:cs typeface="Arial" panose="020B0604020202020204" pitchFamily="34" charset="0"/>
              </a:rPr>
              <a:t>Market u</a:t>
            </a:r>
            <a:r>
              <a:rPr lang="en-US" altLang="en-US" sz="2600" dirty="0" smtClean="0">
                <a:solidFill>
                  <a:schemeClr val="accent2">
                    <a:lumMod val="50000"/>
                  </a:schemeClr>
                </a:solidFill>
                <a:cs typeface="Arial" panose="020B0604020202020204" pitchFamily="34" charset="0"/>
              </a:rPr>
              <a:t>ptake </a:t>
            </a:r>
            <a:r>
              <a:rPr lang="en-US" altLang="en-US" sz="2600" dirty="0" smtClean="0">
                <a:solidFill>
                  <a:schemeClr val="accent2">
                    <a:lumMod val="50000"/>
                  </a:schemeClr>
                </a:solidFill>
                <a:cs typeface="Arial" panose="020B0604020202020204" pitchFamily="34" charset="0"/>
              </a:rPr>
              <a:t>not high </a:t>
            </a:r>
            <a:r>
              <a:rPr lang="en-US" altLang="en-US" sz="2600" dirty="0" smtClean="0">
                <a:solidFill>
                  <a:schemeClr val="accent2">
                    <a:lumMod val="50000"/>
                  </a:schemeClr>
                </a:solidFill>
                <a:cs typeface="Arial" panose="020B0604020202020204" pitchFamily="34" charset="0"/>
              </a:rPr>
              <a:t>enough.</a:t>
            </a:r>
            <a:endParaRPr lang="en-US" altLang="en-US" sz="2600" dirty="0" smtClean="0">
              <a:solidFill>
                <a:schemeClr val="accent2">
                  <a:lumMod val="50000"/>
                </a:schemeClr>
              </a:solidFill>
              <a:cs typeface="Arial" panose="020B0604020202020204" pitchFamily="34" charset="0"/>
            </a:endParaRPr>
          </a:p>
          <a:p>
            <a:pPr lvl="1" eaLnBrk="1" hangingPunct="1">
              <a:spcBef>
                <a:spcPts val="1800"/>
              </a:spcBef>
            </a:pPr>
            <a:r>
              <a:rPr lang="en-US" altLang="en-US" sz="2600" dirty="0" smtClean="0">
                <a:solidFill>
                  <a:schemeClr val="accent2">
                    <a:lumMod val="50000"/>
                  </a:schemeClr>
                </a:solidFill>
                <a:cs typeface="Arial" panose="020B0604020202020204" pitchFamily="34" charset="0"/>
              </a:rPr>
              <a:t>Conservationists say criteria </a:t>
            </a:r>
            <a:r>
              <a:rPr lang="en-US" altLang="en-US" sz="2600" dirty="0" smtClean="0">
                <a:solidFill>
                  <a:schemeClr val="accent2">
                    <a:lumMod val="50000"/>
                  </a:schemeClr>
                </a:solidFill>
                <a:cs typeface="Arial" panose="020B0604020202020204" pitchFamily="34" charset="0"/>
              </a:rPr>
              <a:t>is not strict enough.</a:t>
            </a:r>
            <a:endParaRPr lang="en-US" altLang="en-US" sz="2600" dirty="0" smtClean="0">
              <a:solidFill>
                <a:schemeClr val="accent2">
                  <a:lumMod val="50000"/>
                </a:schemeClr>
              </a:solidFill>
              <a:cs typeface="Arial" panose="020B0604020202020204" pitchFamily="34" charset="0"/>
            </a:endParaRPr>
          </a:p>
          <a:p>
            <a:pPr lvl="1" eaLnBrk="1" hangingPunct="1">
              <a:spcBef>
                <a:spcPts val="1800"/>
              </a:spcBef>
            </a:pPr>
            <a:r>
              <a:rPr lang="en-US" altLang="en-US" sz="2600" dirty="0" smtClean="0">
                <a:solidFill>
                  <a:schemeClr val="accent2">
                    <a:lumMod val="50000"/>
                  </a:schemeClr>
                </a:solidFill>
                <a:cs typeface="Arial" panose="020B0604020202020204" pitchFamily="34" charset="0"/>
              </a:rPr>
              <a:t>Growers say </a:t>
            </a:r>
            <a:r>
              <a:rPr lang="en-US" altLang="en-US" sz="2600" dirty="0" smtClean="0">
                <a:solidFill>
                  <a:schemeClr val="accent2">
                    <a:lumMod val="50000"/>
                  </a:schemeClr>
                </a:solidFill>
                <a:cs typeface="Arial" panose="020B0604020202020204" pitchFamily="34" charset="0"/>
              </a:rPr>
              <a:t>criteria is </a:t>
            </a:r>
            <a:r>
              <a:rPr lang="en-US" altLang="en-US" sz="2600" dirty="0" smtClean="0">
                <a:solidFill>
                  <a:schemeClr val="accent2">
                    <a:lumMod val="50000"/>
                  </a:schemeClr>
                </a:solidFill>
                <a:cs typeface="Arial" panose="020B0604020202020204" pitchFamily="34" charset="0"/>
              </a:rPr>
              <a:t>too </a:t>
            </a:r>
            <a:r>
              <a:rPr lang="en-US" altLang="en-US" sz="2600" dirty="0" smtClean="0">
                <a:solidFill>
                  <a:schemeClr val="accent2">
                    <a:lumMod val="50000"/>
                  </a:schemeClr>
                </a:solidFill>
                <a:cs typeface="Arial" panose="020B0604020202020204" pitchFamily="34" charset="0"/>
              </a:rPr>
              <a:t>strict.</a:t>
            </a:r>
            <a:endParaRPr lang="en-US" altLang="en-US" sz="2600" dirty="0" smtClean="0">
              <a:solidFill>
                <a:schemeClr val="accent2">
                  <a:lumMod val="50000"/>
                </a:schemeClr>
              </a:solidFill>
              <a:cs typeface="Arial" panose="020B0604020202020204" pitchFamily="34" charset="0"/>
            </a:endParaRPr>
          </a:p>
          <a:p>
            <a:pPr eaLnBrk="1" hangingPunct="1"/>
            <a:endParaRPr lang="en-US" altLang="en-US" dirty="0" smtClean="0"/>
          </a:p>
          <a:p>
            <a:pPr eaLnBrk="1" hangingPunct="1"/>
            <a:endParaRPr lang="en-US" altLang="en-US" dirty="0" smtClean="0"/>
          </a:p>
        </p:txBody>
      </p:sp>
      <p:pic>
        <p:nvPicPr>
          <p:cNvPr id="8" name="Content Placeholder 2"/>
          <p:cNvPicPr>
            <a:picLocks noChangeAspect="1"/>
          </p:cNvPicPr>
          <p:nvPr/>
        </p:nvPicPr>
        <p:blipFill rotWithShape="1">
          <a:blip r:embed="rId3" cstate="print">
            <a:extLst/>
          </a:blip>
          <a:srcRect l="24180" r="18278"/>
          <a:stretch/>
        </p:blipFill>
        <p:spPr>
          <a:xfrm>
            <a:off x="550309" y="2133600"/>
            <a:ext cx="3166581" cy="4114800"/>
          </a:xfrm>
          <a:prstGeom prst="rect">
            <a:avLst/>
          </a:prstGeom>
          <a:ln w="19050">
            <a:solidFill>
              <a:schemeClr val="accent2">
                <a:lumMod val="75000"/>
              </a:schemeClr>
            </a:solidFill>
          </a:ln>
          <a:effectLst>
            <a:reflection blurRad="6350" endPos="0" dist="50800" dir="5400000" sy="-100000" algn="bl" rotWithShape="0"/>
          </a:effectLst>
        </p:spPr>
      </p:pic>
      <p:pic>
        <p:nvPicPr>
          <p:cNvPr id="91141" name="Picture 10" descr="RSPOLogo.png"/>
          <p:cNvPicPr>
            <a:picLocks noChangeAspect="1"/>
          </p:cNvPicPr>
          <p:nvPr/>
        </p:nvPicPr>
        <p:blipFill>
          <a:blip r:embed="rId4" cstate="print"/>
          <a:srcRect/>
          <a:stretch>
            <a:fillRect/>
          </a:stretch>
        </p:blipFill>
        <p:spPr bwMode="auto">
          <a:xfrm>
            <a:off x="4648200" y="5486400"/>
            <a:ext cx="3429000" cy="1035830"/>
          </a:xfrm>
          <a:prstGeom prst="rect">
            <a:avLst/>
          </a:prstGeom>
          <a:noFill/>
          <a:ln w="9525">
            <a:noFill/>
            <a:miter lim="800000"/>
            <a:headEnd/>
            <a:tailEnd/>
          </a:ln>
        </p:spPr>
      </p:pic>
      <p:pic>
        <p:nvPicPr>
          <p:cNvPr id="6" name="Picture 2" descr="R:\GRAPHICS\Templates\IWP Power Point Presentation Folder\2014-2015 Power Point Presentation plain.jpg"/>
          <p:cNvPicPr>
            <a:picLocks noChangeAspect="1" noChangeArrowheads="1"/>
          </p:cNvPicPr>
          <p:nvPr/>
        </p:nvPicPr>
        <p:blipFill>
          <a:blip r:embed="rId5" cstate="print"/>
          <a:srcRect b="74444"/>
          <a:stretch>
            <a:fillRect/>
          </a:stretch>
        </p:blipFill>
        <p:spPr bwMode="auto">
          <a:xfrm>
            <a:off x="0" y="-124691"/>
            <a:ext cx="9144000" cy="1752600"/>
          </a:xfrm>
          <a:prstGeom prst="rect">
            <a:avLst/>
          </a:prstGeom>
          <a:noFill/>
        </p:spPr>
      </p:pic>
      <p:sp>
        <p:nvSpPr>
          <p:cNvPr id="2" name="Title 1"/>
          <p:cNvSpPr>
            <a:spLocks noGrp="1"/>
          </p:cNvSpPr>
          <p:nvPr>
            <p:ph type="title"/>
          </p:nvPr>
        </p:nvSpPr>
        <p:spPr>
          <a:xfrm>
            <a:off x="0" y="533400"/>
            <a:ext cx="8534400" cy="657225"/>
          </a:xfrm>
        </p:spPr>
        <p:txBody>
          <a:bodyPr>
            <a:noAutofit/>
          </a:bodyPr>
          <a:lstStyle/>
          <a:p>
            <a:pPr algn="ctr" eaLnBrk="1" fontAlgn="auto" hangingPunct="1">
              <a:spcAft>
                <a:spcPts val="0"/>
              </a:spcAft>
              <a:defRPr/>
            </a:pPr>
            <a:r>
              <a:rPr lang="en-US" sz="4000" b="1" dirty="0" smtClean="0">
                <a:solidFill>
                  <a:schemeClr val="bg1"/>
                </a:solidFill>
                <a:cs typeface="Arial" panose="020B0604020202020204" pitchFamily="34" charset="0"/>
              </a:rPr>
              <a:t>  Challenges of the RSPO</a:t>
            </a:r>
            <a:endParaRPr lang="en-US" sz="4000" b="1" dirty="0">
              <a:solidFill>
                <a:schemeClr val="bg1"/>
              </a:solidFill>
              <a:cs typeface="Arial" panose="020B0604020202020204"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Text Placeholder 4"/>
          <p:cNvSpPr>
            <a:spLocks noGrp="1"/>
          </p:cNvSpPr>
          <p:nvPr>
            <p:ph idx="1"/>
          </p:nvPr>
        </p:nvSpPr>
        <p:spPr>
          <a:xfrm>
            <a:off x="381000" y="2667001"/>
            <a:ext cx="4959212" cy="3505200"/>
          </a:xfrm>
        </p:spPr>
        <p:txBody>
          <a:bodyPr>
            <a:noAutofit/>
          </a:bodyPr>
          <a:lstStyle/>
          <a:p>
            <a:pPr>
              <a:spcBef>
                <a:spcPts val="1800"/>
              </a:spcBef>
            </a:pPr>
            <a:r>
              <a:rPr lang="en-US" sz="2400" dirty="0" smtClean="0">
                <a:solidFill>
                  <a:schemeClr val="accent2">
                    <a:lumMod val="50000"/>
                  </a:schemeClr>
                </a:solidFill>
                <a:cs typeface="Arial" panose="020B0604020202020204" pitchFamily="34" charset="0"/>
              </a:rPr>
              <a:t>Definition of smallholder</a:t>
            </a:r>
            <a:r>
              <a:rPr lang="en-US" sz="2400" dirty="0" smtClean="0">
                <a:solidFill>
                  <a:schemeClr val="accent2">
                    <a:lumMod val="50000"/>
                  </a:schemeClr>
                </a:solidFill>
                <a:cs typeface="Arial" panose="020B0604020202020204" pitchFamily="34" charset="0"/>
              </a:rPr>
              <a:t>: </a:t>
            </a:r>
            <a:r>
              <a:rPr lang="en-US" sz="2400" dirty="0" smtClean="0">
                <a:solidFill>
                  <a:schemeClr val="accent2">
                    <a:lumMod val="50000"/>
                  </a:schemeClr>
                </a:solidFill>
                <a:cs typeface="Arial" panose="020B0604020202020204" pitchFamily="34" charset="0"/>
              </a:rPr>
              <a:t>Farmers controlling 50 hectares or less of cultivated land </a:t>
            </a:r>
            <a:r>
              <a:rPr lang="en-US" sz="2400" dirty="0" smtClean="0">
                <a:solidFill>
                  <a:schemeClr val="accent2">
                    <a:lumMod val="50000"/>
                  </a:schemeClr>
                </a:solidFill>
                <a:cs typeface="Arial" panose="020B0604020202020204" pitchFamily="34" charset="0"/>
              </a:rPr>
              <a:t>.</a:t>
            </a:r>
            <a:endParaRPr lang="en-US" sz="2400" dirty="0" smtClean="0">
              <a:solidFill>
                <a:schemeClr val="accent2">
                  <a:lumMod val="50000"/>
                </a:schemeClr>
              </a:solidFill>
              <a:cs typeface="Arial" panose="020B0604020202020204" pitchFamily="34" charset="0"/>
            </a:endParaRPr>
          </a:p>
          <a:p>
            <a:pPr>
              <a:spcBef>
                <a:spcPts val="1800"/>
              </a:spcBef>
            </a:pPr>
            <a:r>
              <a:rPr lang="en-US" sz="2400" dirty="0" smtClean="0">
                <a:solidFill>
                  <a:schemeClr val="accent2">
                    <a:lumMod val="50000"/>
                  </a:schemeClr>
                </a:solidFill>
                <a:cs typeface="Arial" panose="020B0604020202020204" pitchFamily="34" charset="0"/>
              </a:rPr>
              <a:t>RSPO estimates that there are at least 7 million palm </a:t>
            </a:r>
            <a:r>
              <a:rPr lang="en-US" sz="2400" dirty="0" smtClean="0">
                <a:solidFill>
                  <a:schemeClr val="accent2">
                    <a:lumMod val="50000"/>
                  </a:schemeClr>
                </a:solidFill>
                <a:cs typeface="Arial" panose="020B0604020202020204" pitchFamily="34" charset="0"/>
              </a:rPr>
              <a:t>oil </a:t>
            </a:r>
            <a:r>
              <a:rPr lang="en-US" sz="2400" dirty="0" smtClean="0">
                <a:solidFill>
                  <a:schemeClr val="accent2">
                    <a:lumMod val="50000"/>
                  </a:schemeClr>
                </a:solidFill>
                <a:cs typeface="Arial" panose="020B0604020202020204" pitchFamily="34" charset="0"/>
              </a:rPr>
              <a:t>smallholders globally.</a:t>
            </a:r>
            <a:endParaRPr lang="en-US" sz="2400" dirty="0" smtClean="0">
              <a:solidFill>
                <a:schemeClr val="accent2">
                  <a:lumMod val="50000"/>
                </a:schemeClr>
              </a:solidFill>
              <a:cs typeface="Arial" panose="020B0604020202020204" pitchFamily="34" charset="0"/>
            </a:endParaRPr>
          </a:p>
          <a:p>
            <a:pPr>
              <a:spcBef>
                <a:spcPts val="1800"/>
              </a:spcBef>
            </a:pPr>
            <a:r>
              <a:rPr lang="en-US" sz="2400" dirty="0" smtClean="0">
                <a:solidFill>
                  <a:schemeClr val="accent2">
                    <a:lumMod val="50000"/>
                  </a:schemeClr>
                </a:solidFill>
                <a:cs typeface="Arial" panose="020B0604020202020204" pitchFamily="34" charset="0"/>
              </a:rPr>
              <a:t>Current number of RSPO certified smallholders: 165,462</a:t>
            </a:r>
            <a:endParaRPr lang="en-US" sz="2400" dirty="0" smtClean="0">
              <a:solidFill>
                <a:schemeClr val="accent2">
                  <a:lumMod val="50000"/>
                </a:schemeClr>
              </a:solidFill>
              <a:cs typeface="Arial" panose="020B0604020202020204" pitchFamily="34" charset="0"/>
            </a:endParaRPr>
          </a:p>
          <a:p>
            <a:pPr marL="0" indent="0">
              <a:spcBef>
                <a:spcPts val="1800"/>
              </a:spcBef>
              <a:buNone/>
            </a:pPr>
            <a:endParaRPr lang="en-US" sz="800" dirty="0" smtClean="0">
              <a:latin typeface="Arial" panose="020B0604020202020204" pitchFamily="34" charset="0"/>
              <a:cs typeface="Arial" panose="020B0604020202020204" pitchFamily="34" charset="0"/>
            </a:endParaRPr>
          </a:p>
          <a:p>
            <a:pPr marL="0" indent="0">
              <a:spcBef>
                <a:spcPts val="1800"/>
              </a:spcBef>
              <a:buNone/>
            </a:pPr>
            <a:r>
              <a:rPr lang="en-US" sz="2200" i="1" dirty="0" smtClean="0">
                <a:latin typeface="Arial" panose="020B0604020202020204" pitchFamily="34" charset="0"/>
                <a:cs typeface="Arial" panose="020B0604020202020204" pitchFamily="34" charset="0"/>
              </a:rPr>
              <a:t> </a:t>
            </a:r>
            <a:r>
              <a:rPr lang="en-US" sz="1600" i="1" dirty="0" smtClean="0">
                <a:solidFill>
                  <a:schemeClr val="accent2">
                    <a:lumMod val="50000"/>
                  </a:schemeClr>
                </a:solidFill>
                <a:cs typeface="Arial" panose="020B0604020202020204" pitchFamily="34" charset="0"/>
              </a:rPr>
              <a:t>Source: RSPO </a:t>
            </a:r>
            <a:r>
              <a:rPr lang="en-US" sz="1600" i="1" dirty="0" smtClean="0">
                <a:solidFill>
                  <a:schemeClr val="accent2">
                    <a:lumMod val="50000"/>
                  </a:schemeClr>
                </a:solidFill>
                <a:cs typeface="Arial" panose="020B0604020202020204" pitchFamily="34" charset="0"/>
              </a:rPr>
              <a:t>Impact Report 2022</a:t>
            </a:r>
            <a:endParaRPr lang="en-US" altLang="en-US" sz="1600" i="1" dirty="0" smtClean="0">
              <a:solidFill>
                <a:schemeClr val="accent2">
                  <a:lumMod val="50000"/>
                </a:schemeClr>
              </a:solidFill>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732" y="1746745"/>
            <a:ext cx="3170738" cy="4773920"/>
          </a:xfrm>
          <a:prstGeom prst="rect">
            <a:avLst/>
          </a:prstGeom>
          <a:ln w="19050">
            <a:solidFill>
              <a:schemeClr val="accent2">
                <a:lumMod val="75000"/>
              </a:schemeClr>
            </a:solidFill>
          </a:ln>
        </p:spPr>
      </p:pic>
      <p:sp>
        <p:nvSpPr>
          <p:cNvPr id="3" name="TextBox 2"/>
          <p:cNvSpPr txBox="1"/>
          <p:nvPr/>
        </p:nvSpPr>
        <p:spPr>
          <a:xfrm>
            <a:off x="457200" y="1848717"/>
            <a:ext cx="4502012" cy="492443"/>
          </a:xfrm>
          <a:prstGeom prst="rect">
            <a:avLst/>
          </a:prstGeom>
          <a:noFill/>
        </p:spPr>
        <p:txBody>
          <a:bodyPr wrap="square" rtlCol="0">
            <a:spAutoFit/>
          </a:bodyPr>
          <a:lstStyle/>
          <a:p>
            <a:r>
              <a:rPr lang="en-US" sz="2600" b="1" dirty="0" smtClean="0">
                <a:solidFill>
                  <a:schemeClr val="accent2">
                    <a:lumMod val="50000"/>
                  </a:schemeClr>
                </a:solidFill>
                <a:latin typeface="+mn-lt"/>
              </a:rPr>
              <a:t>Certifying Smallholders</a:t>
            </a:r>
            <a:endParaRPr lang="en-US" sz="2600" b="1" dirty="0">
              <a:solidFill>
                <a:schemeClr val="accent2">
                  <a:lumMod val="50000"/>
                </a:schemeClr>
              </a:solidFill>
              <a:latin typeface="+mn-lt"/>
            </a:endParaRPr>
          </a:p>
        </p:txBody>
      </p:sp>
      <p:pic>
        <p:nvPicPr>
          <p:cNvPr id="7"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9" name="Title 1"/>
          <p:cNvSpPr>
            <a:spLocks noGrp="1"/>
          </p:cNvSpPr>
          <p:nvPr>
            <p:ph type="title"/>
          </p:nvPr>
        </p:nvSpPr>
        <p:spPr>
          <a:xfrm>
            <a:off x="152400" y="533400"/>
            <a:ext cx="8382000" cy="657225"/>
          </a:xfrm>
        </p:spPr>
        <p:txBody>
          <a:bodyPr>
            <a:noAutofit/>
          </a:bodyPr>
          <a:lstStyle/>
          <a:p>
            <a:pPr algn="ctr" eaLnBrk="1" fontAlgn="auto" hangingPunct="1">
              <a:spcAft>
                <a:spcPts val="0"/>
              </a:spcAft>
              <a:defRPr/>
            </a:pPr>
            <a:r>
              <a:rPr lang="en-US" sz="4000" b="1" dirty="0" smtClean="0">
                <a:solidFill>
                  <a:schemeClr val="bg1"/>
                </a:solidFill>
                <a:cs typeface="Arial" panose="020B0604020202020204" pitchFamily="34" charset="0"/>
              </a:rPr>
              <a:t>Challenges of the RSPO</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228600" y="1554162"/>
            <a:ext cx="8915400" cy="1265238"/>
          </a:xfrm>
        </p:spPr>
        <p:txBody>
          <a:bodyPr>
            <a:normAutofit/>
          </a:bodyPr>
          <a:lstStyle/>
          <a:p>
            <a:pPr>
              <a:defRPr/>
            </a:pPr>
            <a:r>
              <a:rPr lang="en-US" sz="2600" dirty="0" smtClean="0">
                <a:solidFill>
                  <a:schemeClr val="accent2">
                    <a:lumMod val="50000"/>
                  </a:schemeClr>
                </a:solidFill>
                <a:latin typeface="+mn-lt"/>
                <a:cs typeface="Arial" panose="020B0604020202020204" pitchFamily="34" charset="0"/>
              </a:rPr>
              <a:t>                  </a:t>
            </a:r>
            <a:r>
              <a:rPr lang="en-US" sz="2600" b="1" dirty="0" smtClean="0">
                <a:solidFill>
                  <a:schemeClr val="accent2">
                    <a:lumMod val="50000"/>
                  </a:schemeClr>
                </a:solidFill>
                <a:latin typeface="+mn-lt"/>
                <a:cs typeface="Arial" panose="020B0604020202020204" pitchFamily="34" charset="0"/>
              </a:rPr>
              <a:t>Making it Possible for More Smallholder </a:t>
            </a:r>
            <a:br>
              <a:rPr lang="en-US" sz="2600" b="1" dirty="0" smtClean="0">
                <a:solidFill>
                  <a:schemeClr val="accent2">
                    <a:lumMod val="50000"/>
                  </a:schemeClr>
                </a:solidFill>
                <a:latin typeface="+mn-lt"/>
                <a:cs typeface="Arial" panose="020B0604020202020204" pitchFamily="34" charset="0"/>
              </a:rPr>
            </a:br>
            <a:r>
              <a:rPr lang="en-US" sz="2600" b="1" dirty="0" smtClean="0">
                <a:solidFill>
                  <a:schemeClr val="accent2">
                    <a:lumMod val="50000"/>
                  </a:schemeClr>
                </a:solidFill>
                <a:latin typeface="+mn-lt"/>
                <a:cs typeface="Arial" panose="020B0604020202020204" pitchFamily="34" charset="0"/>
              </a:rPr>
              <a:t>                             Plantations to be Certified</a:t>
            </a:r>
            <a:endParaRPr lang="en-CA" sz="2600" b="1" dirty="0">
              <a:solidFill>
                <a:schemeClr val="accent2">
                  <a:lumMod val="50000"/>
                </a:schemeClr>
              </a:solidFill>
              <a:latin typeface="+mn-lt"/>
              <a:cs typeface="Arial" panose="020B0604020202020204" pitchFamily="34" charset="0"/>
            </a:endParaRPr>
          </a:p>
        </p:txBody>
      </p:sp>
      <p:pic>
        <p:nvPicPr>
          <p:cNvPr id="90115" name="Picture 6" descr="Besitang 8.jpg"/>
          <p:cNvPicPr>
            <a:picLocks noGrp="1" noChangeAspect="1"/>
          </p:cNvPicPr>
          <p:nvPr>
            <p:ph sz="quarter" idx="1"/>
          </p:nvPr>
        </p:nvPicPr>
        <p:blipFill>
          <a:blip r:embed="rId3" cstate="print"/>
          <a:srcRect l="8142"/>
          <a:stretch>
            <a:fillRect/>
          </a:stretch>
        </p:blipFill>
        <p:spPr>
          <a:xfrm>
            <a:off x="228600" y="2819400"/>
            <a:ext cx="3944938" cy="3216275"/>
          </a:xfrm>
          <a:solidFill>
            <a:srgbClr val="FFFFFF">
              <a:shade val="85000"/>
            </a:srgbClr>
          </a:solidFill>
          <a:ln w="19050">
            <a:solidFill>
              <a:schemeClr val="accent2">
                <a:lumMod val="75000"/>
              </a:schemeClr>
            </a:solidFill>
          </a:ln>
          <a:effectLst>
            <a:reflection blurRad="12700" endPos="0" dist="5000" dir="5400000" sy="-100000" algn="bl" rotWithShape="0"/>
          </a:effectLst>
        </p:spPr>
      </p:pic>
      <p:sp>
        <p:nvSpPr>
          <p:cNvPr id="277514" name="Rectangle 10"/>
          <p:cNvSpPr>
            <a:spLocks noGrp="1" noChangeArrowheads="1"/>
          </p:cNvSpPr>
          <p:nvPr>
            <p:ph type="body" sz="half" idx="3"/>
          </p:nvPr>
        </p:nvSpPr>
        <p:spPr>
          <a:xfrm>
            <a:off x="4402139" y="2677778"/>
            <a:ext cx="4704850" cy="4184575"/>
          </a:xfrm>
        </p:spPr>
        <p:txBody>
          <a:bodyPr>
            <a:normAutofit lnSpcReduction="10000"/>
          </a:bodyPr>
          <a:lstStyle/>
          <a:p>
            <a:pPr>
              <a:spcAft>
                <a:spcPts val="600"/>
              </a:spcAft>
              <a:defRPr/>
            </a:pPr>
            <a:r>
              <a:rPr lang="en-US" sz="2400" dirty="0" smtClean="0">
                <a:solidFill>
                  <a:schemeClr val="accent2">
                    <a:lumMod val="50000"/>
                  </a:schemeClr>
                </a:solidFill>
                <a:cs typeface="Arial" panose="020B0604020202020204" pitchFamily="34" charset="0"/>
              </a:rPr>
              <a:t>Over 40% of all palm oil plantations are owned by </a:t>
            </a:r>
            <a:r>
              <a:rPr lang="en-US" sz="2400" dirty="0" smtClean="0">
                <a:solidFill>
                  <a:schemeClr val="accent2">
                    <a:lumMod val="50000"/>
                  </a:schemeClr>
                </a:solidFill>
                <a:cs typeface="Arial" panose="020B0604020202020204" pitchFamily="34" charset="0"/>
              </a:rPr>
              <a:t>smallholders.</a:t>
            </a:r>
            <a:endParaRPr lang="en-US" sz="2400" dirty="0" smtClean="0">
              <a:solidFill>
                <a:schemeClr val="accent2">
                  <a:lumMod val="50000"/>
                </a:schemeClr>
              </a:solidFill>
              <a:cs typeface="Arial" panose="020B0604020202020204" pitchFamily="34" charset="0"/>
            </a:endParaRPr>
          </a:p>
          <a:p>
            <a:pPr>
              <a:spcAft>
                <a:spcPts val="600"/>
              </a:spcAft>
              <a:defRPr/>
            </a:pPr>
            <a:r>
              <a:rPr lang="en-US" sz="2400" dirty="0" smtClean="0">
                <a:solidFill>
                  <a:schemeClr val="accent2">
                    <a:lumMod val="50000"/>
                  </a:schemeClr>
                </a:solidFill>
                <a:cs typeface="Arial" panose="020B0604020202020204" pitchFamily="34" charset="0"/>
              </a:rPr>
              <a:t>Privately </a:t>
            </a:r>
            <a:r>
              <a:rPr lang="en-US" sz="2400" dirty="0">
                <a:solidFill>
                  <a:schemeClr val="accent2">
                    <a:lumMod val="50000"/>
                  </a:schemeClr>
                </a:solidFill>
                <a:cs typeface="Arial" panose="020B0604020202020204" pitchFamily="34" charset="0"/>
              </a:rPr>
              <a:t>owned </a:t>
            </a:r>
            <a:r>
              <a:rPr lang="en-US" sz="2400" dirty="0" smtClean="0">
                <a:solidFill>
                  <a:schemeClr val="accent2">
                    <a:lumMod val="50000"/>
                  </a:schemeClr>
                </a:solidFill>
                <a:cs typeface="Arial" panose="020B0604020202020204" pitchFamily="34" charset="0"/>
              </a:rPr>
              <a:t>plantations or co-ops; </a:t>
            </a:r>
            <a:r>
              <a:rPr lang="en-US" sz="2400" b="1" dirty="0" smtClean="0">
                <a:solidFill>
                  <a:schemeClr val="accent2">
                    <a:lumMod val="50000"/>
                  </a:schemeClr>
                </a:solidFill>
                <a:cs typeface="Arial" panose="020B0604020202020204" pitchFamily="34" charset="0"/>
              </a:rPr>
              <a:t>harder to reach them</a:t>
            </a:r>
            <a:r>
              <a:rPr lang="en-US" sz="2400" dirty="0" smtClean="0">
                <a:solidFill>
                  <a:schemeClr val="accent2">
                    <a:lumMod val="50000"/>
                  </a:schemeClr>
                </a:solidFill>
                <a:cs typeface="Arial" panose="020B0604020202020204" pitchFamily="34" charset="0"/>
              </a:rPr>
              <a:t>; fewer </a:t>
            </a:r>
            <a:r>
              <a:rPr lang="en-US" sz="2400" dirty="0" smtClean="0">
                <a:solidFill>
                  <a:schemeClr val="accent2">
                    <a:lumMod val="50000"/>
                  </a:schemeClr>
                </a:solidFill>
                <a:cs typeface="Arial" panose="020B0604020202020204" pitchFamily="34" charset="0"/>
              </a:rPr>
              <a:t>resources.</a:t>
            </a:r>
            <a:endParaRPr lang="en-US" sz="2400" dirty="0">
              <a:solidFill>
                <a:schemeClr val="accent2">
                  <a:lumMod val="50000"/>
                </a:schemeClr>
              </a:solidFill>
              <a:cs typeface="Arial" panose="020B0604020202020204" pitchFamily="34" charset="0"/>
            </a:endParaRPr>
          </a:p>
          <a:p>
            <a:pPr>
              <a:spcAft>
                <a:spcPts val="600"/>
              </a:spcAft>
              <a:defRPr/>
            </a:pPr>
            <a:r>
              <a:rPr lang="en-US" sz="2400" dirty="0" smtClean="0">
                <a:solidFill>
                  <a:schemeClr val="accent2">
                    <a:lumMod val="50000"/>
                  </a:schemeClr>
                </a:solidFill>
                <a:cs typeface="Arial" panose="020B0604020202020204" pitchFamily="34" charset="0"/>
              </a:rPr>
              <a:t>Lower </a:t>
            </a:r>
            <a:r>
              <a:rPr lang="en-US" sz="2400" dirty="0" smtClean="0">
                <a:solidFill>
                  <a:schemeClr val="accent2">
                    <a:lumMod val="50000"/>
                  </a:schemeClr>
                </a:solidFill>
                <a:cs typeface="Arial" panose="020B0604020202020204" pitchFamily="34" charset="0"/>
              </a:rPr>
              <a:t>wages.</a:t>
            </a:r>
            <a:endParaRPr lang="en-US" sz="2400" dirty="0" smtClean="0">
              <a:solidFill>
                <a:schemeClr val="accent2">
                  <a:lumMod val="50000"/>
                </a:schemeClr>
              </a:solidFill>
              <a:cs typeface="Arial" panose="020B0604020202020204" pitchFamily="34" charset="0"/>
            </a:endParaRPr>
          </a:p>
          <a:p>
            <a:pPr>
              <a:spcAft>
                <a:spcPts val="600"/>
              </a:spcAft>
              <a:defRPr/>
            </a:pPr>
            <a:r>
              <a:rPr lang="en-US" sz="2400" dirty="0" smtClean="0">
                <a:solidFill>
                  <a:schemeClr val="accent2">
                    <a:lumMod val="50000"/>
                  </a:schemeClr>
                </a:solidFill>
                <a:cs typeface="Arial" panose="020B0604020202020204" pitchFamily="34" charset="0"/>
              </a:rPr>
              <a:t>Lower </a:t>
            </a:r>
            <a:r>
              <a:rPr lang="en-US" sz="2400" dirty="0" smtClean="0">
                <a:solidFill>
                  <a:schemeClr val="accent2">
                    <a:lumMod val="50000"/>
                  </a:schemeClr>
                </a:solidFill>
                <a:cs typeface="Arial" panose="020B0604020202020204" pitchFamily="34" charset="0"/>
              </a:rPr>
              <a:t>yield.</a:t>
            </a:r>
            <a:endParaRPr lang="en-US" sz="2400" dirty="0" smtClean="0">
              <a:solidFill>
                <a:schemeClr val="accent2">
                  <a:lumMod val="50000"/>
                </a:schemeClr>
              </a:solidFill>
              <a:cs typeface="Arial" panose="020B0604020202020204" pitchFamily="34" charset="0"/>
            </a:endParaRPr>
          </a:p>
          <a:p>
            <a:pPr>
              <a:spcAft>
                <a:spcPts val="600"/>
              </a:spcAft>
              <a:defRPr/>
            </a:pPr>
            <a:r>
              <a:rPr lang="en-US" sz="2400" dirty="0" smtClean="0">
                <a:solidFill>
                  <a:schemeClr val="accent2">
                    <a:lumMod val="50000"/>
                  </a:schemeClr>
                </a:solidFill>
                <a:cs typeface="Arial" panose="020B0604020202020204" pitchFamily="34" charset="0"/>
              </a:rPr>
              <a:t>The RSPO is working on </a:t>
            </a:r>
            <a:r>
              <a:rPr lang="en-US" sz="2400" dirty="0" smtClean="0">
                <a:solidFill>
                  <a:schemeClr val="accent2">
                    <a:lumMod val="50000"/>
                  </a:schemeClr>
                </a:solidFill>
                <a:cs typeface="Arial" panose="020B0604020202020204" pitchFamily="34" charset="0"/>
              </a:rPr>
              <a:t>solutions (RSPO Smallholder Standing Committee (SHSC)).</a:t>
            </a:r>
            <a:endParaRPr lang="en-US" sz="2400" dirty="0" smtClean="0">
              <a:solidFill>
                <a:schemeClr val="accent2">
                  <a:lumMod val="50000"/>
                </a:schemeClr>
              </a:solidFill>
              <a:cs typeface="Arial" panose="020B0604020202020204" pitchFamily="34" charset="0"/>
            </a:endParaRPr>
          </a:p>
        </p:txBody>
      </p:sp>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Title 1"/>
          <p:cNvSpPr txBox="1">
            <a:spLocks/>
          </p:cNvSpPr>
          <p:nvPr/>
        </p:nvSpPr>
        <p:spPr>
          <a:xfrm>
            <a:off x="1447800" y="533400"/>
            <a:ext cx="5401492"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Challenges of the RSPO</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2"/>
          <p:cNvPicPr>
            <a:picLocks noGrp="1" noChangeAspect="1"/>
          </p:cNvPicPr>
          <p:nvPr>
            <p:ph sz="quarter" idx="1"/>
          </p:nvPr>
        </p:nvPicPr>
        <p:blipFill rotWithShape="1">
          <a:blip r:embed="rId3" cstate="print">
            <a:extLst/>
          </a:blip>
          <a:srcRect l="46980" t="30748" r="22648" b="9877"/>
          <a:stretch/>
        </p:blipFill>
        <p:spPr>
          <a:xfrm>
            <a:off x="304800" y="3586604"/>
            <a:ext cx="2085703" cy="3058050"/>
          </a:xfrm>
          <a:solidFill>
            <a:srgbClr val="FFFFFF">
              <a:shade val="85000"/>
            </a:srgbClr>
          </a:solidFill>
          <a:ln w="19050">
            <a:solidFill>
              <a:schemeClr val="accent2">
                <a:lumMod val="75000"/>
              </a:schemeClr>
            </a:solidFill>
          </a:ln>
          <a:effectLst>
            <a:reflection blurRad="12700" endPos="0" dist="5000" dir="5400000" sy="-100000" algn="bl" rotWithShape="0"/>
          </a:effectLst>
        </p:spPr>
      </p:pic>
      <p:sp>
        <p:nvSpPr>
          <p:cNvPr id="96259" name="Rectangle 10"/>
          <p:cNvSpPr>
            <a:spLocks noGrp="1" noChangeArrowheads="1"/>
          </p:cNvSpPr>
          <p:nvPr>
            <p:ph type="body" sz="half" idx="3"/>
          </p:nvPr>
        </p:nvSpPr>
        <p:spPr>
          <a:xfrm>
            <a:off x="2065664" y="3567292"/>
            <a:ext cx="7162800" cy="3282070"/>
          </a:xfrm>
        </p:spPr>
        <p:txBody>
          <a:bodyPr>
            <a:normAutofit fontScale="92500"/>
          </a:bodyPr>
          <a:lstStyle/>
          <a:p>
            <a:pPr marL="841375" lvl="1" indent="-342900">
              <a:spcBef>
                <a:spcPts val="1200"/>
              </a:spcBef>
            </a:pPr>
            <a:r>
              <a:rPr lang="en-US" altLang="en-US" sz="2600" dirty="0" smtClean="0">
                <a:solidFill>
                  <a:schemeClr val="accent2">
                    <a:lumMod val="50000"/>
                  </a:schemeClr>
                </a:solidFill>
                <a:cs typeface="Arial" panose="020B0604020202020204" pitchFamily="34" charset="0"/>
              </a:rPr>
              <a:t>These growers should be paid a little more (the premium) for the </a:t>
            </a:r>
            <a:r>
              <a:rPr lang="en-US" altLang="en-US" sz="2600" dirty="0" smtClean="0">
                <a:solidFill>
                  <a:schemeClr val="accent2">
                    <a:lumMod val="50000"/>
                  </a:schemeClr>
                </a:solidFill>
                <a:cs typeface="Arial" panose="020B0604020202020204" pitchFamily="34" charset="0"/>
              </a:rPr>
              <a:t>CSPO.</a:t>
            </a:r>
            <a:endParaRPr lang="en-US" altLang="en-US" sz="2600" dirty="0" smtClean="0">
              <a:solidFill>
                <a:schemeClr val="accent2">
                  <a:lumMod val="50000"/>
                </a:schemeClr>
              </a:solidFill>
              <a:cs typeface="Arial" panose="020B0604020202020204" pitchFamily="34" charset="0"/>
            </a:endParaRPr>
          </a:p>
          <a:p>
            <a:pPr marL="841375" lvl="1" indent="-342900">
              <a:spcBef>
                <a:spcPts val="1200"/>
              </a:spcBef>
            </a:pPr>
            <a:r>
              <a:rPr lang="en-US" altLang="en-US" sz="2600" dirty="0" smtClean="0">
                <a:solidFill>
                  <a:schemeClr val="accent2">
                    <a:lumMod val="50000"/>
                  </a:schemeClr>
                </a:solidFill>
                <a:cs typeface="Arial" panose="020B0604020202020204" pitchFamily="34" charset="0"/>
              </a:rPr>
              <a:t>The uptake of CSPO is less than 50%:</a:t>
            </a:r>
          </a:p>
          <a:p>
            <a:pPr marL="1362075" lvl="3" indent="-342900">
              <a:spcBef>
                <a:spcPts val="1200"/>
              </a:spcBef>
            </a:pPr>
            <a:r>
              <a:rPr lang="en-US" altLang="en-US" sz="2600" b="1" dirty="0" smtClean="0">
                <a:solidFill>
                  <a:schemeClr val="accent2">
                    <a:lumMod val="50000"/>
                  </a:schemeClr>
                </a:solidFill>
                <a:cs typeface="Arial" panose="020B0604020202020204" pitchFamily="34" charset="0"/>
              </a:rPr>
              <a:t>Less than half of CSPO is sold at a fair price</a:t>
            </a:r>
            <a:r>
              <a:rPr lang="en-US" altLang="en-US" sz="2600" dirty="0" smtClean="0">
                <a:solidFill>
                  <a:schemeClr val="accent2">
                    <a:lumMod val="50000"/>
                  </a:schemeClr>
                </a:solidFill>
                <a:cs typeface="Arial" panose="020B0604020202020204" pitchFamily="34" charset="0"/>
              </a:rPr>
              <a:t>, which fairly compensates some growers.  </a:t>
            </a:r>
          </a:p>
          <a:p>
            <a:pPr marL="1362075" lvl="3" indent="-342900">
              <a:spcBef>
                <a:spcPts val="1200"/>
              </a:spcBef>
            </a:pPr>
            <a:r>
              <a:rPr lang="en-US" altLang="en-US" sz="2600" dirty="0" smtClean="0">
                <a:solidFill>
                  <a:schemeClr val="accent2">
                    <a:lumMod val="50000"/>
                  </a:schemeClr>
                </a:solidFill>
                <a:cs typeface="Arial" panose="020B0604020202020204" pitchFamily="34" charset="0"/>
              </a:rPr>
              <a:t>Over half of the CSPO is sold at the lower non-certified price. This does not encourage growers to certify more plantations</a:t>
            </a:r>
          </a:p>
          <a:p>
            <a:pPr marL="669925" lvl="1">
              <a:buClr>
                <a:srgbClr val="92D050"/>
              </a:buClr>
              <a:buFont typeface="Wingdings" pitchFamily="2" charset="2"/>
              <a:buChar char="§"/>
            </a:pPr>
            <a:endParaRPr lang="en-US" altLang="en-US" dirty="0" smtClean="0"/>
          </a:p>
          <a:p>
            <a:pPr marL="342900">
              <a:buClr>
                <a:srgbClr val="92D050"/>
              </a:buClr>
              <a:buFont typeface="Wingdings" pitchFamily="2" charset="2"/>
              <a:buChar char="§"/>
            </a:pPr>
            <a:endParaRPr lang="en-US" altLang="en-US" sz="2600" dirty="0" smtClean="0"/>
          </a:p>
        </p:txBody>
      </p:sp>
      <p:sp>
        <p:nvSpPr>
          <p:cNvPr id="8" name="Rectangle 10"/>
          <p:cNvSpPr txBox="1">
            <a:spLocks noChangeArrowheads="1"/>
          </p:cNvSpPr>
          <p:nvPr/>
        </p:nvSpPr>
        <p:spPr bwMode="auto">
          <a:xfrm>
            <a:off x="148046" y="2199029"/>
            <a:ext cx="8686800" cy="1295400"/>
          </a:xfrm>
          <a:prstGeom prst="rect">
            <a:avLst/>
          </a:prstGeom>
          <a:noFill/>
          <a:ln w="9525">
            <a:noFill/>
            <a:miter lim="800000"/>
            <a:headEnd/>
            <a:tailEnd/>
          </a:ln>
        </p:spPr>
        <p:txBody>
          <a:bodyPr>
            <a:normAutofit fontScale="92500" lnSpcReduction="10000"/>
          </a:bodyPr>
          <a:lstStyle/>
          <a:p>
            <a:pPr marL="457200" indent="-457200" eaLnBrk="0" hangingPunct="0">
              <a:spcBef>
                <a:spcPts val="1200"/>
              </a:spcBef>
              <a:buSzPct val="100000"/>
              <a:buFont typeface="Arial" panose="020B0604020202020204" pitchFamily="34" charset="0"/>
              <a:buChar char="•"/>
              <a:defRPr/>
            </a:pPr>
            <a:r>
              <a:rPr lang="en-US" altLang="en-US" sz="2600" dirty="0">
                <a:solidFill>
                  <a:schemeClr val="accent2">
                    <a:lumMod val="50000"/>
                  </a:schemeClr>
                </a:solidFill>
                <a:latin typeface="+mn-lt"/>
              </a:rPr>
              <a:t>Low uptake does not push sustainability </a:t>
            </a:r>
            <a:r>
              <a:rPr lang="en-US" altLang="en-US" sz="2600" dirty="0" smtClean="0">
                <a:solidFill>
                  <a:schemeClr val="accent2">
                    <a:lumMod val="50000"/>
                  </a:schemeClr>
                </a:solidFill>
                <a:latin typeface="+mn-lt"/>
              </a:rPr>
              <a:t>forward.</a:t>
            </a:r>
            <a:endParaRPr lang="en-US" altLang="en-US" sz="2600" dirty="0">
              <a:solidFill>
                <a:schemeClr val="accent2">
                  <a:lumMod val="50000"/>
                </a:schemeClr>
              </a:solidFill>
              <a:latin typeface="+mn-lt"/>
            </a:endParaRPr>
          </a:p>
          <a:p>
            <a:pPr marL="457200" indent="-457200" eaLnBrk="0" hangingPunct="0">
              <a:spcBef>
                <a:spcPts val="1200"/>
              </a:spcBef>
              <a:buSzPct val="100000"/>
              <a:buFont typeface="Arial" panose="020B0604020202020204" pitchFamily="34" charset="0"/>
              <a:buChar char="•"/>
              <a:defRPr/>
            </a:pPr>
            <a:r>
              <a:rPr lang="en-US" altLang="en-US" sz="2600" dirty="0">
                <a:solidFill>
                  <a:schemeClr val="accent2">
                    <a:lumMod val="50000"/>
                  </a:schemeClr>
                </a:solidFill>
                <a:latin typeface="+mn-lt"/>
              </a:rPr>
              <a:t>Growers put time, money, effort into getting a plantation </a:t>
            </a:r>
            <a:r>
              <a:rPr lang="en-US" altLang="en-US" sz="2600" dirty="0" smtClean="0">
                <a:solidFill>
                  <a:schemeClr val="accent2">
                    <a:lumMod val="50000"/>
                  </a:schemeClr>
                </a:solidFill>
                <a:latin typeface="+mn-lt"/>
              </a:rPr>
              <a:t>certified.</a:t>
            </a:r>
            <a:endParaRPr lang="en-US" altLang="en-US" sz="2600" dirty="0">
              <a:solidFill>
                <a:schemeClr val="accent2">
                  <a:lumMod val="50000"/>
                </a:schemeClr>
              </a:solidFill>
              <a:latin typeface="+mn-lt"/>
            </a:endParaRPr>
          </a:p>
          <a:p>
            <a:pPr marL="342900" indent="-342900" eaLnBrk="0" hangingPunct="0">
              <a:spcBef>
                <a:spcPts val="700"/>
              </a:spcBef>
              <a:buClr>
                <a:srgbClr val="92D050"/>
              </a:buClr>
              <a:buSzPct val="95000"/>
              <a:buFont typeface="Wingdings" pitchFamily="2" charset="2"/>
              <a:buChar char="§"/>
              <a:defRPr/>
            </a:pPr>
            <a:endParaRPr lang="en-US" altLang="en-US" sz="2600" dirty="0"/>
          </a:p>
        </p:txBody>
      </p:sp>
      <p:pic>
        <p:nvPicPr>
          <p:cNvPr id="7"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3" name="Rectangle 10"/>
          <p:cNvSpPr txBox="1">
            <a:spLocks noChangeArrowheads="1"/>
          </p:cNvSpPr>
          <p:nvPr/>
        </p:nvSpPr>
        <p:spPr bwMode="auto">
          <a:xfrm>
            <a:off x="180703" y="1604880"/>
            <a:ext cx="8686800" cy="657356"/>
          </a:xfrm>
          <a:prstGeom prst="rect">
            <a:avLst/>
          </a:prstGeom>
          <a:noFill/>
          <a:ln w="9525">
            <a:noFill/>
            <a:miter lim="800000"/>
            <a:headEnd/>
            <a:tailEnd/>
          </a:ln>
        </p:spPr>
        <p:txBody>
          <a:bodyPr>
            <a:normAutofit/>
          </a:bodyPr>
          <a:lstStyle/>
          <a:p>
            <a:pPr eaLnBrk="0" hangingPunct="0">
              <a:spcBef>
                <a:spcPts val="1200"/>
              </a:spcBef>
              <a:buSzPct val="100000"/>
              <a:defRPr/>
            </a:pPr>
            <a:r>
              <a:rPr lang="en-US" altLang="en-US" sz="2600" dirty="0" smtClean="0">
                <a:solidFill>
                  <a:schemeClr val="accent2">
                    <a:lumMod val="50000"/>
                  </a:schemeClr>
                </a:solidFill>
                <a:latin typeface="+mn-lt"/>
              </a:rPr>
              <a:t>                           </a:t>
            </a:r>
            <a:r>
              <a:rPr lang="en-US" altLang="en-US" sz="2600" b="1" dirty="0" smtClean="0">
                <a:solidFill>
                  <a:schemeClr val="accent2">
                    <a:lumMod val="50000"/>
                  </a:schemeClr>
                </a:solidFill>
                <a:latin typeface="+mn-lt"/>
              </a:rPr>
              <a:t>Uptake of CSPO is too low</a:t>
            </a:r>
            <a:endParaRPr lang="en-US" altLang="en-US" sz="2600" b="1" dirty="0">
              <a:solidFill>
                <a:schemeClr val="accent2">
                  <a:lumMod val="50000"/>
                </a:schemeClr>
              </a:solidFill>
              <a:latin typeface="+mn-lt"/>
            </a:endParaRPr>
          </a:p>
        </p:txBody>
      </p:sp>
      <p:sp>
        <p:nvSpPr>
          <p:cNvPr id="11" name="Title 1"/>
          <p:cNvSpPr txBox="1">
            <a:spLocks/>
          </p:cNvSpPr>
          <p:nvPr/>
        </p:nvSpPr>
        <p:spPr>
          <a:xfrm>
            <a:off x="1600200" y="533400"/>
            <a:ext cx="5249092"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Challenges of the RSPO</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10"/>
          <p:cNvSpPr>
            <a:spLocks noGrp="1" noChangeArrowheads="1"/>
          </p:cNvSpPr>
          <p:nvPr>
            <p:ph type="body" sz="half" idx="3"/>
          </p:nvPr>
        </p:nvSpPr>
        <p:spPr>
          <a:xfrm>
            <a:off x="228600" y="2213137"/>
            <a:ext cx="8763000" cy="3425663"/>
          </a:xfrm>
        </p:spPr>
        <p:txBody>
          <a:bodyPr>
            <a:normAutofit fontScale="85000" lnSpcReduction="10000"/>
          </a:bodyPr>
          <a:lstStyle/>
          <a:p>
            <a:pPr marL="514350" indent="-342900">
              <a:spcBef>
                <a:spcPct val="0"/>
              </a:spcBef>
              <a:spcAft>
                <a:spcPts val="1200"/>
              </a:spcAft>
            </a:pPr>
            <a:r>
              <a:rPr lang="en-US" altLang="en-US" sz="2800" dirty="0" smtClean="0">
                <a:solidFill>
                  <a:schemeClr val="accent2">
                    <a:lumMod val="50000"/>
                  </a:schemeClr>
                </a:solidFill>
                <a:cs typeface="Arial" panose="020B0604020202020204" pitchFamily="34" charset="0"/>
              </a:rPr>
              <a:t>Manufacturers and retailers who are members of the RSPO must submit time-bound plans – when they will be using 100% </a:t>
            </a:r>
            <a:r>
              <a:rPr lang="en-US" altLang="en-US" sz="2800" dirty="0" smtClean="0">
                <a:solidFill>
                  <a:schemeClr val="accent2">
                    <a:lumMod val="50000"/>
                  </a:schemeClr>
                </a:solidFill>
                <a:cs typeface="Arial" panose="020B0604020202020204" pitchFamily="34" charset="0"/>
              </a:rPr>
              <a:t>CSPO.</a:t>
            </a:r>
            <a:endParaRPr lang="en-US" altLang="en-US" sz="2800" dirty="0" smtClean="0">
              <a:solidFill>
                <a:schemeClr val="accent2">
                  <a:lumMod val="50000"/>
                </a:schemeClr>
              </a:solidFill>
              <a:cs typeface="Arial" panose="020B0604020202020204" pitchFamily="34" charset="0"/>
            </a:endParaRPr>
          </a:p>
          <a:p>
            <a:pPr marL="514350" indent="-342900">
              <a:spcBef>
                <a:spcPct val="0"/>
              </a:spcBef>
              <a:spcAft>
                <a:spcPts val="1200"/>
              </a:spcAft>
            </a:pPr>
            <a:r>
              <a:rPr lang="en-US" altLang="en-US" sz="2800" dirty="0" smtClean="0">
                <a:solidFill>
                  <a:schemeClr val="accent2">
                    <a:lumMod val="50000"/>
                  </a:schemeClr>
                </a:solidFill>
                <a:cs typeface="Arial" panose="020B0604020202020204" pitchFamily="34" charset="0"/>
              </a:rPr>
              <a:t>If CSPO is available they should use/purchase it – INCREASE </a:t>
            </a:r>
            <a:r>
              <a:rPr lang="en-US" altLang="en-US" sz="2800" dirty="0" smtClean="0">
                <a:solidFill>
                  <a:schemeClr val="accent2">
                    <a:lumMod val="50000"/>
                  </a:schemeClr>
                </a:solidFill>
                <a:cs typeface="Arial" panose="020B0604020202020204" pitchFamily="34" charset="0"/>
              </a:rPr>
              <a:t>UPTAKE.</a:t>
            </a:r>
            <a:endParaRPr lang="en-US" altLang="en-US" sz="2800" dirty="0" smtClean="0">
              <a:solidFill>
                <a:schemeClr val="accent2">
                  <a:lumMod val="50000"/>
                </a:schemeClr>
              </a:solidFill>
              <a:cs typeface="Arial" panose="020B0604020202020204" pitchFamily="34" charset="0"/>
            </a:endParaRPr>
          </a:p>
          <a:p>
            <a:pPr marL="1098550" lvl="2" indent="-342900">
              <a:spcBef>
                <a:spcPct val="0"/>
              </a:spcBef>
              <a:spcAft>
                <a:spcPts val="1200"/>
              </a:spcAft>
            </a:pPr>
            <a:r>
              <a:rPr lang="en-US" altLang="en-US" sz="2800" dirty="0" smtClean="0">
                <a:solidFill>
                  <a:schemeClr val="accent2">
                    <a:lumMod val="50000"/>
                  </a:schemeClr>
                </a:solidFill>
                <a:cs typeface="Arial" panose="020B0604020202020204" pitchFamily="34" charset="0"/>
              </a:rPr>
              <a:t>This will drive demand for </a:t>
            </a:r>
            <a:r>
              <a:rPr lang="en-US" altLang="en-US" sz="2800" dirty="0" smtClean="0">
                <a:solidFill>
                  <a:schemeClr val="accent2">
                    <a:lumMod val="50000"/>
                  </a:schemeClr>
                </a:solidFill>
                <a:cs typeface="Arial" panose="020B0604020202020204" pitchFamily="34" charset="0"/>
              </a:rPr>
              <a:t>CSPO.</a:t>
            </a:r>
            <a:endParaRPr lang="en-US" altLang="en-US" sz="2800" dirty="0" smtClean="0">
              <a:solidFill>
                <a:schemeClr val="accent2">
                  <a:lumMod val="50000"/>
                </a:schemeClr>
              </a:solidFill>
              <a:cs typeface="Arial" panose="020B0604020202020204" pitchFamily="34" charset="0"/>
            </a:endParaRPr>
          </a:p>
          <a:p>
            <a:pPr marL="1098550" lvl="2" indent="-342900">
              <a:spcBef>
                <a:spcPct val="0"/>
              </a:spcBef>
              <a:spcAft>
                <a:spcPts val="1200"/>
              </a:spcAft>
            </a:pPr>
            <a:r>
              <a:rPr lang="en-US" altLang="en-US" sz="2800" dirty="0" smtClean="0">
                <a:solidFill>
                  <a:schemeClr val="accent2">
                    <a:lumMod val="50000"/>
                  </a:schemeClr>
                </a:solidFill>
                <a:cs typeface="Arial" panose="020B0604020202020204" pitchFamily="34" charset="0"/>
              </a:rPr>
              <a:t>If there is more demand and they are fairly compensated, growers will certify more </a:t>
            </a:r>
            <a:r>
              <a:rPr lang="en-US" altLang="en-US" sz="2800" dirty="0" smtClean="0">
                <a:solidFill>
                  <a:schemeClr val="accent2">
                    <a:lumMod val="50000"/>
                  </a:schemeClr>
                </a:solidFill>
                <a:cs typeface="Arial" panose="020B0604020202020204" pitchFamily="34" charset="0"/>
              </a:rPr>
              <a:t>plantations.</a:t>
            </a:r>
            <a:endParaRPr lang="en-US" altLang="en-US" sz="2800" dirty="0" smtClean="0">
              <a:solidFill>
                <a:schemeClr val="accent2">
                  <a:lumMod val="50000"/>
                </a:schemeClr>
              </a:solidFill>
              <a:cs typeface="Arial" panose="020B0604020202020204" pitchFamily="34" charset="0"/>
            </a:endParaRPr>
          </a:p>
          <a:p>
            <a:pPr marL="514350" indent="-342900">
              <a:spcBef>
                <a:spcPct val="0"/>
              </a:spcBef>
              <a:spcAft>
                <a:spcPts val="1200"/>
              </a:spcAft>
            </a:pPr>
            <a:r>
              <a:rPr lang="en-US" altLang="en-US" sz="2800" b="1" dirty="0" smtClean="0">
                <a:solidFill>
                  <a:schemeClr val="accent2">
                    <a:lumMod val="50000"/>
                  </a:schemeClr>
                </a:solidFill>
                <a:cs typeface="Arial" panose="020B0604020202020204" pitchFamily="34" charset="0"/>
              </a:rPr>
              <a:t>This is where zoos and consumers can really make a difference:  </a:t>
            </a:r>
          </a:p>
          <a:p>
            <a:pPr marL="342900">
              <a:spcBef>
                <a:spcPct val="0"/>
              </a:spcBef>
              <a:spcAft>
                <a:spcPts val="1200"/>
              </a:spcAft>
              <a:buClr>
                <a:srgbClr val="92D050"/>
              </a:buClr>
              <a:buFont typeface="Wingdings" pitchFamily="2" charset="2"/>
              <a:buChar char="§"/>
            </a:pPr>
            <a:endParaRPr lang="en-US" altLang="en-US" sz="2600" b="1" dirty="0" smtClean="0"/>
          </a:p>
          <a:p>
            <a:pPr marL="342900">
              <a:buClr>
                <a:srgbClr val="92D050"/>
              </a:buClr>
              <a:buFont typeface="Wingdings" pitchFamily="2" charset="2"/>
              <a:buChar char="§"/>
            </a:pPr>
            <a:endParaRPr lang="en-US" altLang="en-US" sz="2600" dirty="0" smtClean="0"/>
          </a:p>
        </p:txBody>
      </p:sp>
      <p:sp>
        <p:nvSpPr>
          <p:cNvPr id="9" name="TextBox 8"/>
          <p:cNvSpPr txBox="1"/>
          <p:nvPr/>
        </p:nvSpPr>
        <p:spPr>
          <a:xfrm>
            <a:off x="1257300" y="5327332"/>
            <a:ext cx="6629400" cy="1225868"/>
          </a:xfrm>
          <a:prstGeom prst="roundRect">
            <a:avLst/>
          </a:prstGeom>
          <a:solidFill>
            <a:schemeClr val="accent6">
              <a:lumMod val="50000"/>
            </a:schemeClr>
          </a:solidFill>
          <a:effectLst>
            <a:reflection blurRad="6350" endPos="0" dist="50800" dir="5400000" sy="-100000" algn="bl" rotWithShape="0"/>
          </a:effectLst>
        </p:spPr>
        <p:txBody>
          <a:bodyPr>
            <a:spAutoFit/>
          </a:bodyPr>
          <a:lstStyle/>
          <a:p>
            <a:pPr marL="214312" algn="ctr">
              <a:spcBef>
                <a:spcPts val="0"/>
              </a:spcBef>
              <a:spcAft>
                <a:spcPts val="1200"/>
              </a:spcAft>
              <a:buClr>
                <a:srgbClr val="92D050"/>
              </a:buClr>
              <a:defRPr/>
            </a:pPr>
            <a:r>
              <a:rPr lang="en-US" altLang="en-US" sz="2200" dirty="0">
                <a:solidFill>
                  <a:schemeClr val="bg1"/>
                </a:solidFill>
              </a:rPr>
              <a:t>If zoo guests support RSPO member companies, and demand companies use CSPO,          UPTAKE WILL INCREASE.</a:t>
            </a:r>
          </a:p>
        </p:txBody>
      </p:sp>
      <p:sp>
        <p:nvSpPr>
          <p:cNvPr id="5" name="Rectangle 10"/>
          <p:cNvSpPr txBox="1">
            <a:spLocks noChangeArrowheads="1"/>
          </p:cNvSpPr>
          <p:nvPr/>
        </p:nvSpPr>
        <p:spPr bwMode="auto">
          <a:xfrm>
            <a:off x="152400" y="1627909"/>
            <a:ext cx="8686800" cy="776192"/>
          </a:xfrm>
          <a:prstGeom prst="rect">
            <a:avLst/>
          </a:prstGeom>
          <a:noFill/>
          <a:ln w="9525">
            <a:noFill/>
            <a:miter lim="800000"/>
            <a:headEnd/>
            <a:tailEnd/>
          </a:ln>
        </p:spPr>
        <p:txBody>
          <a:bodyPr>
            <a:normAutofit/>
          </a:bodyPr>
          <a:lstStyle/>
          <a:p>
            <a:pPr eaLnBrk="0" hangingPunct="0">
              <a:spcBef>
                <a:spcPts val="1200"/>
              </a:spcBef>
              <a:buSzPct val="100000"/>
              <a:defRPr/>
            </a:pPr>
            <a:r>
              <a:rPr lang="en-US" altLang="en-US" sz="2600" b="1" dirty="0" smtClean="0">
                <a:solidFill>
                  <a:schemeClr val="accent2">
                    <a:lumMod val="50000"/>
                  </a:schemeClr>
                </a:solidFill>
                <a:latin typeface="+mn-lt"/>
              </a:rPr>
              <a:t>                               Uptake of CSPO is too low</a:t>
            </a:r>
            <a:endParaRPr lang="en-US" altLang="en-US" sz="2600" b="1" dirty="0">
              <a:solidFill>
                <a:schemeClr val="accent2">
                  <a:lumMod val="50000"/>
                </a:schemeClr>
              </a:solidFill>
              <a:latin typeface="+mn-lt"/>
            </a:endParaRPr>
          </a:p>
        </p:txBody>
      </p:sp>
      <p:pic>
        <p:nvPicPr>
          <p:cNvPr id="6"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sp>
        <p:nvSpPr>
          <p:cNvPr id="8" name="Title 1"/>
          <p:cNvSpPr txBox="1">
            <a:spLocks/>
          </p:cNvSpPr>
          <p:nvPr/>
        </p:nvSpPr>
        <p:spPr>
          <a:xfrm>
            <a:off x="1371600" y="533400"/>
            <a:ext cx="5477692"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  Challenges of the RSPO</a:t>
            </a:r>
            <a:endParaRPr lang="en-US" sz="4000" b="1" dirty="0">
              <a:solidFill>
                <a:schemeClr val="bg1"/>
              </a:solidFill>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blip>
          <a:srcRect/>
          <a:stretch>
            <a:fillRect/>
          </a:stretch>
        </p:blipFill>
        <p:spPr bwMode="auto">
          <a:xfrm>
            <a:off x="4729218" y="2522937"/>
            <a:ext cx="4227036" cy="2819400"/>
          </a:xfrm>
          <a:prstGeom prst="rect">
            <a:avLst/>
          </a:prstGeom>
          <a:noFill/>
          <a:ln w="19050">
            <a:solidFill>
              <a:schemeClr val="accent2">
                <a:lumMod val="75000"/>
              </a:schemeClr>
            </a:solidFill>
          </a:ln>
          <a:effectLst>
            <a:reflection blurRad="6350" endPos="0" dist="50800" dir="5400000" sy="-100000" algn="bl" rotWithShape="0"/>
          </a:effectLst>
          <a:extLst/>
        </p:spPr>
      </p:pic>
      <p:sp>
        <p:nvSpPr>
          <p:cNvPr id="277514" name="Rectangle 10"/>
          <p:cNvSpPr>
            <a:spLocks noGrp="1" noChangeArrowheads="1"/>
          </p:cNvSpPr>
          <p:nvPr>
            <p:ph type="body" sz="half" idx="3"/>
          </p:nvPr>
        </p:nvSpPr>
        <p:spPr>
          <a:xfrm>
            <a:off x="152399" y="2522937"/>
            <a:ext cx="4483863" cy="3233964"/>
          </a:xfrm>
        </p:spPr>
        <p:txBody>
          <a:bodyPr>
            <a:normAutofit/>
          </a:bodyPr>
          <a:lstStyle/>
          <a:p>
            <a:pPr eaLnBrk="1" hangingPunct="1">
              <a:spcBef>
                <a:spcPts val="1800"/>
              </a:spcBef>
              <a:defRPr/>
            </a:pPr>
            <a:r>
              <a:rPr lang="en-US" altLang="en-US" sz="2400" dirty="0" smtClean="0">
                <a:solidFill>
                  <a:schemeClr val="accent2">
                    <a:lumMod val="50000"/>
                  </a:schemeClr>
                </a:solidFill>
                <a:cs typeface="Arial" panose="020B0604020202020204" pitchFamily="34" charset="0"/>
              </a:rPr>
              <a:t>Conservationists say criteria are too </a:t>
            </a:r>
            <a:r>
              <a:rPr lang="en-US" altLang="en-US" sz="2400" dirty="0" smtClean="0">
                <a:solidFill>
                  <a:schemeClr val="accent2">
                    <a:lumMod val="50000"/>
                  </a:schemeClr>
                </a:solidFill>
                <a:cs typeface="Arial" panose="020B0604020202020204" pitchFamily="34" charset="0"/>
              </a:rPr>
              <a:t>lax.</a:t>
            </a:r>
            <a:endParaRPr lang="en-US" altLang="en-US" sz="2400" dirty="0" smtClean="0">
              <a:solidFill>
                <a:schemeClr val="accent2">
                  <a:lumMod val="50000"/>
                </a:schemeClr>
              </a:solidFill>
              <a:cs typeface="Arial" panose="020B0604020202020204" pitchFamily="34" charset="0"/>
            </a:endParaRPr>
          </a:p>
          <a:p>
            <a:pPr eaLnBrk="1" hangingPunct="1">
              <a:spcBef>
                <a:spcPts val="1800"/>
              </a:spcBef>
              <a:defRPr/>
            </a:pPr>
            <a:r>
              <a:rPr lang="en-US" altLang="en-US" sz="2400" dirty="0" smtClean="0">
                <a:solidFill>
                  <a:schemeClr val="accent2">
                    <a:lumMod val="50000"/>
                  </a:schemeClr>
                </a:solidFill>
                <a:cs typeface="Arial" panose="020B0604020202020204" pitchFamily="34" charset="0"/>
              </a:rPr>
              <a:t>Growers say criteria are too </a:t>
            </a:r>
            <a:r>
              <a:rPr lang="en-US" altLang="en-US" sz="2400" dirty="0" smtClean="0">
                <a:solidFill>
                  <a:schemeClr val="accent2">
                    <a:lumMod val="50000"/>
                  </a:schemeClr>
                </a:solidFill>
                <a:cs typeface="Arial" panose="020B0604020202020204" pitchFamily="34" charset="0"/>
              </a:rPr>
              <a:t>strict.</a:t>
            </a:r>
            <a:endParaRPr lang="en-US" altLang="en-US" sz="2400" dirty="0" smtClean="0">
              <a:solidFill>
                <a:schemeClr val="accent2">
                  <a:lumMod val="50000"/>
                </a:schemeClr>
              </a:solidFill>
              <a:cs typeface="Arial" panose="020B0604020202020204" pitchFamily="34" charset="0"/>
            </a:endParaRPr>
          </a:p>
          <a:p>
            <a:pPr eaLnBrk="1" hangingPunct="1">
              <a:spcBef>
                <a:spcPts val="1800"/>
              </a:spcBef>
              <a:defRPr/>
            </a:pPr>
            <a:r>
              <a:rPr lang="en-US" altLang="en-US" sz="2400" dirty="0" smtClean="0">
                <a:solidFill>
                  <a:schemeClr val="accent2">
                    <a:lumMod val="50000"/>
                  </a:schemeClr>
                </a:solidFill>
                <a:cs typeface="Arial" panose="020B0604020202020204" pitchFamily="34" charset="0"/>
              </a:rPr>
              <a:t>However - Different stakeholders coming together to make decisions, moving the industry forward to sustainability…</a:t>
            </a:r>
          </a:p>
          <a:p>
            <a:pPr>
              <a:spcAft>
                <a:spcPts val="600"/>
              </a:spcAft>
              <a:defRPr/>
            </a:pPr>
            <a:endParaRPr lang="en-US" sz="2800" dirty="0" smtClean="0"/>
          </a:p>
        </p:txBody>
      </p:sp>
      <p:sp>
        <p:nvSpPr>
          <p:cNvPr id="98309" name="Content Placeholder 3"/>
          <p:cNvSpPr txBox="1">
            <a:spLocks/>
          </p:cNvSpPr>
          <p:nvPr/>
        </p:nvSpPr>
        <p:spPr bwMode="auto">
          <a:xfrm>
            <a:off x="4191000" y="5756901"/>
            <a:ext cx="6116252" cy="1225055"/>
          </a:xfrm>
          <a:prstGeom prst="rect">
            <a:avLst/>
          </a:prstGeom>
          <a:noFill/>
          <a:ln w="9525">
            <a:noFill/>
            <a:miter lim="800000"/>
            <a:headEnd/>
            <a:tailEnd/>
          </a:ln>
        </p:spPr>
        <p:txBody>
          <a:bodyPr/>
          <a:lstStyle/>
          <a:p>
            <a:pPr marL="68263" eaLnBrk="0" hangingPunct="0">
              <a:buClr>
                <a:schemeClr val="tx2"/>
              </a:buClr>
              <a:buSzPct val="95000"/>
            </a:pPr>
            <a:r>
              <a:rPr lang="en-US" sz="2400" dirty="0">
                <a:solidFill>
                  <a:schemeClr val="accent2">
                    <a:lumMod val="50000"/>
                  </a:schemeClr>
                </a:solidFill>
                <a:latin typeface="+mn-lt"/>
              </a:rPr>
              <a:t>…that is the purpose of the </a:t>
            </a:r>
          </a:p>
          <a:p>
            <a:pPr marL="68263" eaLnBrk="0" hangingPunct="0">
              <a:buClr>
                <a:schemeClr val="tx2"/>
              </a:buClr>
              <a:buSzPct val="95000"/>
            </a:pPr>
            <a:r>
              <a:rPr lang="en-US" sz="2400" dirty="0">
                <a:solidFill>
                  <a:schemeClr val="accent2">
                    <a:lumMod val="50000"/>
                  </a:schemeClr>
                </a:solidFill>
                <a:latin typeface="+mn-lt"/>
              </a:rPr>
              <a:t>Roundtable on Sustainable Palm Oil</a:t>
            </a:r>
          </a:p>
          <a:p>
            <a:pPr marL="68263" eaLnBrk="0" hangingPunct="0">
              <a:spcBef>
                <a:spcPts val="700"/>
              </a:spcBef>
              <a:buClr>
                <a:schemeClr val="tx2"/>
              </a:buClr>
              <a:buSzPct val="95000"/>
              <a:buFont typeface="Wingdings" pitchFamily="2" charset="2"/>
              <a:buNone/>
            </a:pPr>
            <a:endParaRPr lang="en-US" sz="2800" dirty="0"/>
          </a:p>
        </p:txBody>
      </p:sp>
      <p:sp>
        <p:nvSpPr>
          <p:cNvPr id="6" name="Rectangle 10"/>
          <p:cNvSpPr txBox="1">
            <a:spLocks noChangeArrowheads="1"/>
          </p:cNvSpPr>
          <p:nvPr/>
        </p:nvSpPr>
        <p:spPr bwMode="auto">
          <a:xfrm>
            <a:off x="152400" y="1746745"/>
            <a:ext cx="8686800" cy="657356"/>
          </a:xfrm>
          <a:prstGeom prst="rect">
            <a:avLst/>
          </a:prstGeom>
          <a:noFill/>
          <a:ln w="9525">
            <a:noFill/>
            <a:miter lim="800000"/>
            <a:headEnd/>
            <a:tailEnd/>
          </a:ln>
        </p:spPr>
        <p:txBody>
          <a:bodyPr>
            <a:normAutofit/>
          </a:bodyPr>
          <a:lstStyle/>
          <a:p>
            <a:pPr eaLnBrk="0" hangingPunct="0">
              <a:spcBef>
                <a:spcPts val="1200"/>
              </a:spcBef>
              <a:buSzPct val="100000"/>
              <a:defRPr/>
            </a:pPr>
            <a:r>
              <a:rPr lang="en-US" altLang="en-US" sz="2600" dirty="0" smtClean="0">
                <a:solidFill>
                  <a:schemeClr val="accent2">
                    <a:lumMod val="50000"/>
                  </a:schemeClr>
                </a:solidFill>
                <a:latin typeface="+mn-lt"/>
              </a:rPr>
              <a:t>                  </a:t>
            </a:r>
            <a:r>
              <a:rPr lang="en-US" altLang="en-US" sz="2600" b="1" dirty="0" smtClean="0">
                <a:solidFill>
                  <a:schemeClr val="accent2">
                    <a:lumMod val="50000"/>
                  </a:schemeClr>
                </a:solidFill>
                <a:latin typeface="+mn-lt"/>
              </a:rPr>
              <a:t>Stakeholders have different perspectives</a:t>
            </a:r>
            <a:endParaRPr lang="en-US" altLang="en-US" sz="2600" b="1" dirty="0">
              <a:solidFill>
                <a:schemeClr val="accent2">
                  <a:lumMod val="50000"/>
                </a:schemeClr>
              </a:solidFill>
              <a:latin typeface="+mn-lt"/>
            </a:endParaRPr>
          </a:p>
        </p:txBody>
      </p:sp>
      <p:pic>
        <p:nvPicPr>
          <p:cNvPr id="8"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2" name="Title 1"/>
          <p:cNvSpPr txBox="1">
            <a:spLocks/>
          </p:cNvSpPr>
          <p:nvPr/>
        </p:nvSpPr>
        <p:spPr>
          <a:xfrm>
            <a:off x="1676400" y="533400"/>
            <a:ext cx="5172892"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Challenges of the RSPO</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234482" y="2743200"/>
            <a:ext cx="4724400" cy="3854260"/>
          </a:xfrm>
        </p:spPr>
        <p:txBody>
          <a:bodyPr anchor="ctr">
            <a:normAutofit fontScale="85000" lnSpcReduction="10000"/>
          </a:bodyPr>
          <a:lstStyle/>
          <a:p>
            <a:pPr marL="537210" indent="-342900" eaLnBrk="1" fontAlgn="auto" hangingPunct="1">
              <a:spcBef>
                <a:spcPts val="2400"/>
              </a:spcBef>
              <a:spcAft>
                <a:spcPts val="0"/>
              </a:spcAft>
              <a:defRPr/>
            </a:pPr>
            <a:r>
              <a:rPr lang="en-US" sz="3200" dirty="0" smtClean="0">
                <a:solidFill>
                  <a:schemeClr val="accent2">
                    <a:lumMod val="50000"/>
                  </a:schemeClr>
                </a:solidFill>
                <a:cs typeface="Arial" panose="020B0604020202020204" pitchFamily="34" charset="0"/>
              </a:rPr>
              <a:t>It is the only multi-stakeholder entity working toward sustainable palm </a:t>
            </a:r>
            <a:r>
              <a:rPr lang="en-US" sz="3200" dirty="0" smtClean="0">
                <a:solidFill>
                  <a:schemeClr val="accent2">
                    <a:lumMod val="50000"/>
                  </a:schemeClr>
                </a:solidFill>
                <a:cs typeface="Arial" panose="020B0604020202020204" pitchFamily="34" charset="0"/>
              </a:rPr>
              <a:t>oil.</a:t>
            </a:r>
            <a:endParaRPr lang="en-US" sz="3200" dirty="0" smtClean="0">
              <a:solidFill>
                <a:schemeClr val="accent2">
                  <a:lumMod val="50000"/>
                </a:schemeClr>
              </a:solidFill>
              <a:cs typeface="Arial" panose="020B0604020202020204" pitchFamily="34" charset="0"/>
            </a:endParaRPr>
          </a:p>
          <a:p>
            <a:pPr marL="537210" indent="-342900" eaLnBrk="1" fontAlgn="auto" hangingPunct="1">
              <a:spcBef>
                <a:spcPts val="2400"/>
              </a:spcBef>
              <a:spcAft>
                <a:spcPts val="0"/>
              </a:spcAft>
              <a:defRPr/>
            </a:pPr>
            <a:r>
              <a:rPr lang="en-US" sz="3200" dirty="0" smtClean="0">
                <a:solidFill>
                  <a:schemeClr val="accent2">
                    <a:lumMod val="50000"/>
                  </a:schemeClr>
                </a:solidFill>
                <a:cs typeface="Arial" panose="020B0604020202020204" pitchFamily="34" charset="0"/>
              </a:rPr>
              <a:t>It is the most effective vehicle to reach </a:t>
            </a:r>
            <a:r>
              <a:rPr lang="en-US" sz="3200" dirty="0" smtClean="0">
                <a:solidFill>
                  <a:schemeClr val="accent2">
                    <a:lumMod val="50000"/>
                  </a:schemeClr>
                </a:solidFill>
                <a:cs typeface="Arial" panose="020B0604020202020204" pitchFamily="34" charset="0"/>
              </a:rPr>
              <a:t>sustainability in the palm oil industry.</a:t>
            </a:r>
            <a:endParaRPr lang="en-US" sz="3200" dirty="0" smtClean="0">
              <a:solidFill>
                <a:schemeClr val="accent2">
                  <a:lumMod val="50000"/>
                </a:schemeClr>
              </a:solidFill>
              <a:cs typeface="Arial" panose="020B0604020202020204" pitchFamily="34" charset="0"/>
            </a:endParaRPr>
          </a:p>
          <a:p>
            <a:pPr marL="537210" indent="-342900" eaLnBrk="1" fontAlgn="auto" hangingPunct="1">
              <a:spcBef>
                <a:spcPts val="2400"/>
              </a:spcBef>
              <a:spcAft>
                <a:spcPts val="0"/>
              </a:spcAft>
              <a:defRPr/>
            </a:pPr>
            <a:r>
              <a:rPr lang="en-US" sz="3200" dirty="0" smtClean="0">
                <a:solidFill>
                  <a:schemeClr val="accent2">
                    <a:lumMod val="50000"/>
                  </a:schemeClr>
                </a:solidFill>
                <a:cs typeface="Arial" panose="020B0604020202020204" pitchFamily="34" charset="0"/>
              </a:rPr>
              <a:t>The RSPO is making measurable </a:t>
            </a:r>
            <a:r>
              <a:rPr lang="en-US" sz="3200" dirty="0" smtClean="0">
                <a:solidFill>
                  <a:schemeClr val="accent2">
                    <a:lumMod val="50000"/>
                  </a:schemeClr>
                </a:solidFill>
                <a:cs typeface="Arial" panose="020B0604020202020204" pitchFamily="34" charset="0"/>
              </a:rPr>
              <a:t>progress.</a:t>
            </a:r>
            <a:endParaRPr lang="en-US" sz="3200" dirty="0" smtClean="0">
              <a:solidFill>
                <a:schemeClr val="accent2">
                  <a:lumMod val="50000"/>
                </a:schemeClr>
              </a:solidFill>
              <a:cs typeface="Arial" panose="020B0604020202020204" pitchFamily="34" charset="0"/>
            </a:endParaRPr>
          </a:p>
          <a:p>
            <a:pPr marL="365760" eaLnBrk="1" fontAlgn="auto" hangingPunct="1">
              <a:spcBef>
                <a:spcPts val="2400"/>
              </a:spcBef>
              <a:spcAft>
                <a:spcPts val="0"/>
              </a:spcAft>
              <a:buFont typeface="Wingdings"/>
              <a:buChar char=""/>
              <a:defRPr/>
            </a:pPr>
            <a:endParaRPr lang="en-US" sz="2400" dirty="0" smtClean="0"/>
          </a:p>
          <a:p>
            <a:pPr marL="411480" eaLnBrk="1" fontAlgn="auto" hangingPunct="1">
              <a:spcAft>
                <a:spcPts val="0"/>
              </a:spcAft>
              <a:buFont typeface="Wingdings"/>
              <a:buChar char=""/>
              <a:defRPr/>
            </a:pPr>
            <a:endParaRPr lang="en-US" dirty="0" smtClean="0"/>
          </a:p>
          <a:p>
            <a:pPr marL="411480" eaLnBrk="1" fontAlgn="auto" hangingPunct="1">
              <a:spcAft>
                <a:spcPts val="0"/>
              </a:spcAft>
              <a:buFont typeface="Wingdings"/>
              <a:buChar char=""/>
              <a:defRPr/>
            </a:pPr>
            <a:endParaRPr lang="en-US" dirty="0"/>
          </a:p>
        </p:txBody>
      </p:sp>
      <p:pic>
        <p:nvPicPr>
          <p:cNvPr id="5" name="Picture 4" descr="Sumatran Orangutan Adult 12--TG.jpg"/>
          <p:cNvPicPr>
            <a:picLocks noChangeAspect="1"/>
          </p:cNvPicPr>
          <p:nvPr/>
        </p:nvPicPr>
        <p:blipFill>
          <a:blip r:embed="rId3" cstate="print"/>
          <a:stretch>
            <a:fillRect/>
          </a:stretch>
        </p:blipFill>
        <p:spPr>
          <a:xfrm>
            <a:off x="533400" y="1722855"/>
            <a:ext cx="3580645" cy="2378190"/>
          </a:xfrm>
          <a:prstGeom prst="rect">
            <a:avLst/>
          </a:prstGeom>
          <a:ln w="19050">
            <a:solidFill>
              <a:schemeClr val="accent2">
                <a:lumMod val="75000"/>
              </a:schemeClr>
            </a:solidFill>
          </a:ln>
          <a:effectLst>
            <a:reflection blurRad="6350" endPos="0" dist="50800" dir="5400000" sy="-100000" algn="bl" rotWithShape="0"/>
          </a:effectLst>
        </p:spPr>
      </p:pic>
      <p:pic>
        <p:nvPicPr>
          <p:cNvPr id="187394" name="Picture 2" descr="Mcsu10-37276_article_detail"/>
          <p:cNvPicPr>
            <a:picLocks noChangeAspect="1" noChangeArrowheads="1"/>
          </p:cNvPicPr>
          <p:nvPr/>
        </p:nvPicPr>
        <p:blipFill>
          <a:blip r:embed="rId4" cstate="print">
            <a:extLst/>
          </a:blip>
          <a:srcRect/>
          <a:stretch>
            <a:fillRect/>
          </a:stretch>
        </p:blipFill>
        <p:spPr bwMode="auto">
          <a:xfrm>
            <a:off x="533400" y="4216035"/>
            <a:ext cx="3580645" cy="2381426"/>
          </a:xfrm>
          <a:prstGeom prst="rect">
            <a:avLst/>
          </a:prstGeom>
          <a:noFill/>
          <a:ln w="19050">
            <a:solidFill>
              <a:schemeClr val="accent2">
                <a:lumMod val="75000"/>
              </a:schemeClr>
            </a:solidFill>
          </a:ln>
          <a:effectLst>
            <a:reflection blurRad="6350" endPos="0" dist="50800" dir="5400000" sy="-100000" algn="bl" rotWithShape="0"/>
          </a:effectLst>
          <a:extLst/>
        </p:spPr>
      </p:pic>
      <p:pic>
        <p:nvPicPr>
          <p:cNvPr id="6" name="Picture 2" descr="R:\GRAPHICS\Templates\IWP Power Point Presentation Folder\2014-2015 Power Point Presentation plain.jpg"/>
          <p:cNvPicPr>
            <a:picLocks noChangeAspect="1" noChangeArrowheads="1"/>
          </p:cNvPicPr>
          <p:nvPr/>
        </p:nvPicPr>
        <p:blipFill>
          <a:blip r:embed="rId5"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9" name="Title 1"/>
          <p:cNvSpPr txBox="1">
            <a:spLocks/>
          </p:cNvSpPr>
          <p:nvPr/>
        </p:nvSpPr>
        <p:spPr>
          <a:xfrm>
            <a:off x="1600200" y="533400"/>
            <a:ext cx="5249092"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Why Support the RSPO</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spo logo soap.jpg"/>
          <p:cNvPicPr>
            <a:picLocks noGrp="1" noChangeAspect="1"/>
          </p:cNvPicPr>
          <p:nvPr>
            <p:ph idx="1"/>
          </p:nvPr>
        </p:nvPicPr>
        <p:blipFill>
          <a:blip r:embed="rId3" cstate="print"/>
          <a:stretch>
            <a:fillRect/>
          </a:stretch>
        </p:blipFill>
        <p:spPr>
          <a:xfrm>
            <a:off x="5791200" y="3646185"/>
            <a:ext cx="2819400" cy="1879600"/>
          </a:xfrm>
          <a:noFill/>
          <a:ln w="19050">
            <a:solidFill>
              <a:srgbClr val="432411"/>
            </a:solidFill>
          </a:ln>
          <a:effectLst/>
        </p:spPr>
      </p:pic>
      <p:sp>
        <p:nvSpPr>
          <p:cNvPr id="101381" name="Text Placeholder 2"/>
          <p:cNvSpPr>
            <a:spLocks noGrp="1"/>
          </p:cNvSpPr>
          <p:nvPr>
            <p:ph type="body" sz="half" idx="2"/>
          </p:nvPr>
        </p:nvSpPr>
        <p:spPr>
          <a:xfrm>
            <a:off x="609599" y="1819608"/>
            <a:ext cx="7447561" cy="1253207"/>
          </a:xfrm>
        </p:spPr>
        <p:txBody>
          <a:bodyPr>
            <a:noAutofit/>
          </a:bodyPr>
          <a:lstStyle/>
          <a:p>
            <a:pPr marL="53975" algn="ctr"/>
            <a:r>
              <a:rPr lang="en-US" altLang="en-US" sz="2600" dirty="0" smtClean="0">
                <a:solidFill>
                  <a:schemeClr val="accent2">
                    <a:lumMod val="50000"/>
                  </a:schemeClr>
                </a:solidFill>
                <a:cs typeface="Arial" panose="020B0604020202020204" pitchFamily="34" charset="0"/>
              </a:rPr>
              <a:t>RSPO Trademark / Logo tells consumers that the</a:t>
            </a:r>
          </a:p>
          <a:p>
            <a:pPr marL="53975" algn="ctr"/>
            <a:r>
              <a:rPr lang="en-US" altLang="en-US" sz="2600" dirty="0" smtClean="0">
                <a:solidFill>
                  <a:schemeClr val="accent2">
                    <a:lumMod val="50000"/>
                  </a:schemeClr>
                </a:solidFill>
                <a:cs typeface="Arial" panose="020B0604020202020204" pitchFamily="34" charset="0"/>
              </a:rPr>
              <a:t>product contains certified sustainable palm </a:t>
            </a:r>
            <a:r>
              <a:rPr lang="en-US" altLang="en-US" sz="2600" dirty="0" smtClean="0">
                <a:solidFill>
                  <a:schemeClr val="accent2">
                    <a:lumMod val="50000"/>
                  </a:schemeClr>
                </a:solidFill>
                <a:cs typeface="Arial" panose="020B0604020202020204" pitchFamily="34" charset="0"/>
              </a:rPr>
              <a:t>oil.</a:t>
            </a:r>
            <a:endParaRPr lang="en-US" altLang="en-US" sz="2600" dirty="0" smtClean="0">
              <a:solidFill>
                <a:schemeClr val="accent2">
                  <a:lumMod val="50000"/>
                </a:schemeClr>
              </a:solidFill>
              <a:cs typeface="Arial" panose="020B0604020202020204" pitchFamily="34" charset="0"/>
            </a:endParaRPr>
          </a:p>
        </p:txBody>
      </p:sp>
      <p:sp>
        <p:nvSpPr>
          <p:cNvPr id="101382" name="Text Placeholder 2"/>
          <p:cNvSpPr txBox="1">
            <a:spLocks/>
          </p:cNvSpPr>
          <p:nvPr/>
        </p:nvSpPr>
        <p:spPr bwMode="auto">
          <a:xfrm>
            <a:off x="0" y="6477000"/>
            <a:ext cx="3505200" cy="381000"/>
          </a:xfrm>
          <a:prstGeom prst="rect">
            <a:avLst/>
          </a:prstGeom>
          <a:noFill/>
          <a:ln w="9525">
            <a:noFill/>
            <a:miter lim="800000"/>
            <a:headEnd/>
            <a:tailEnd/>
          </a:ln>
        </p:spPr>
        <p:txBody>
          <a:bodyPr/>
          <a:lstStyle/>
          <a:p>
            <a:pPr marL="53975" eaLnBrk="0" hangingPunct="0">
              <a:spcBef>
                <a:spcPts val="700"/>
              </a:spcBef>
              <a:buClr>
                <a:schemeClr val="tx2"/>
              </a:buClr>
              <a:buSzPct val="95000"/>
              <a:buFont typeface="Wingdings" pitchFamily="2" charset="2"/>
              <a:buNone/>
            </a:pPr>
            <a:r>
              <a:rPr lang="en-US" altLang="en-US" sz="1600" i="1" dirty="0">
                <a:solidFill>
                  <a:schemeClr val="accent2">
                    <a:lumMod val="50000"/>
                  </a:schemeClr>
                </a:solidFill>
                <a:latin typeface="+mn-lt"/>
              </a:rPr>
              <a:t>Source: </a:t>
            </a:r>
            <a:r>
              <a:rPr lang="en-US" altLang="en-US" sz="1600" i="1" dirty="0" smtClean="0">
                <a:solidFill>
                  <a:schemeClr val="accent2">
                    <a:lumMod val="50000"/>
                  </a:schemeClr>
                </a:solidFill>
                <a:latin typeface="+mn-lt"/>
              </a:rPr>
              <a:t>RSPO Impact Report 2022</a:t>
            </a:r>
            <a:endParaRPr lang="en-US" altLang="en-US" sz="1600" i="1" dirty="0">
              <a:solidFill>
                <a:schemeClr val="accent2">
                  <a:lumMod val="50000"/>
                </a:schemeClr>
              </a:solidFill>
              <a:latin typeface="+mn-lt"/>
            </a:endParaRPr>
          </a:p>
        </p:txBody>
      </p:sp>
      <p:pic>
        <p:nvPicPr>
          <p:cNvPr id="101387" name="Picture 11" descr="Footer-Impacts-5.png"/>
          <p:cNvPicPr>
            <a:picLocks noChangeAspect="1" noChangeArrowheads="1"/>
          </p:cNvPicPr>
          <p:nvPr/>
        </p:nvPicPr>
        <p:blipFill rotWithShape="1">
          <a:blip r:embed="rId4" cstate="print"/>
          <a:srcRect l="55094" t="-407" r="2261" b="6024"/>
          <a:stretch/>
        </p:blipFill>
        <p:spPr bwMode="auto">
          <a:xfrm>
            <a:off x="1652841" y="2660920"/>
            <a:ext cx="2309560" cy="2412158"/>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457200" y="5325730"/>
            <a:ext cx="4572000" cy="400110"/>
          </a:xfrm>
          <a:prstGeom prst="rect">
            <a:avLst/>
          </a:prstGeom>
          <a:noFill/>
        </p:spPr>
        <p:txBody>
          <a:bodyPr wrap="square" rtlCol="0" anchor="ctr">
            <a:spAutoFit/>
          </a:bodyPr>
          <a:lstStyle/>
          <a:p>
            <a:pPr algn="ctr"/>
            <a:r>
              <a:rPr lang="en-US" sz="2000" dirty="0" smtClean="0">
                <a:solidFill>
                  <a:schemeClr val="accent2">
                    <a:lumMod val="50000"/>
                  </a:schemeClr>
                </a:solidFill>
                <a:latin typeface="+mn-lt"/>
              </a:rPr>
              <a:t>1,676 trademark</a:t>
            </a:r>
            <a:r>
              <a:rPr lang="en-US" sz="2000" dirty="0" smtClean="0">
                <a:solidFill>
                  <a:schemeClr val="accent2">
                    <a:lumMod val="50000"/>
                  </a:schemeClr>
                </a:solidFill>
                <a:latin typeface="+mn-lt"/>
              </a:rPr>
              <a:t> </a:t>
            </a:r>
            <a:r>
              <a:rPr lang="en-US" sz="2000" dirty="0" smtClean="0">
                <a:solidFill>
                  <a:schemeClr val="accent2">
                    <a:lumMod val="50000"/>
                  </a:schemeClr>
                </a:solidFill>
                <a:latin typeface="+mn-lt"/>
              </a:rPr>
              <a:t>licenses </a:t>
            </a:r>
            <a:r>
              <a:rPr lang="en-US" sz="2000" dirty="0" smtClean="0">
                <a:solidFill>
                  <a:schemeClr val="accent2">
                    <a:lumMod val="50000"/>
                  </a:schemeClr>
                </a:solidFill>
                <a:latin typeface="+mn-lt"/>
              </a:rPr>
              <a:t>i</a:t>
            </a:r>
            <a:r>
              <a:rPr lang="en-US" sz="2000" dirty="0" smtClean="0">
                <a:solidFill>
                  <a:schemeClr val="accent2">
                    <a:lumMod val="50000"/>
                  </a:schemeClr>
                </a:solidFill>
                <a:latin typeface="+mn-lt"/>
              </a:rPr>
              <a:t>ssued</a:t>
            </a:r>
            <a:r>
              <a:rPr lang="en-US" sz="2000" dirty="0">
                <a:solidFill>
                  <a:schemeClr val="accent2">
                    <a:lumMod val="50000"/>
                  </a:schemeClr>
                </a:solidFill>
                <a:latin typeface="+mn-lt"/>
              </a:rPr>
              <a:t> </a:t>
            </a:r>
            <a:r>
              <a:rPr lang="en-US" sz="2000" dirty="0" smtClean="0">
                <a:solidFill>
                  <a:schemeClr val="accent2">
                    <a:lumMod val="50000"/>
                  </a:schemeClr>
                </a:solidFill>
                <a:latin typeface="+mn-lt"/>
              </a:rPr>
              <a:t>by RSPO</a:t>
            </a:r>
            <a:endParaRPr lang="en-US" sz="2000" dirty="0">
              <a:solidFill>
                <a:schemeClr val="accent2">
                  <a:lumMod val="50000"/>
                </a:schemeClr>
              </a:solidFill>
              <a:latin typeface="+mn-lt"/>
            </a:endParaRPr>
          </a:p>
        </p:txBody>
      </p:sp>
      <p:pic>
        <p:nvPicPr>
          <p:cNvPr id="10" name="Picture 2" descr="R:\GRAPHICS\Templates\IWP Power Point Presentation Folder\2014-2015 Power Point Presentation plain.jpg"/>
          <p:cNvPicPr>
            <a:picLocks noChangeAspect="1" noChangeArrowheads="1"/>
          </p:cNvPicPr>
          <p:nvPr/>
        </p:nvPicPr>
        <p:blipFill>
          <a:blip r:embed="rId5" cstate="print"/>
          <a:srcRect b="74444"/>
          <a:stretch>
            <a:fillRect/>
          </a:stretch>
        </p:blipFill>
        <p:spPr bwMode="auto">
          <a:xfrm>
            <a:off x="0" y="-124691"/>
            <a:ext cx="9144000" cy="1752600"/>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4" name="Title 1"/>
          <p:cNvSpPr txBox="1">
            <a:spLocks/>
          </p:cNvSpPr>
          <p:nvPr/>
        </p:nvSpPr>
        <p:spPr>
          <a:xfrm>
            <a:off x="457200" y="533400"/>
            <a:ext cx="729996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RSPO Making Progress - Trademark</a:t>
            </a:r>
            <a:endParaRPr lang="en-US" sz="4000" b="1" dirty="0">
              <a:solidFill>
                <a:schemeClr val="bg1"/>
              </a:solidFill>
              <a:cs typeface="Arial" panose="020B0604020202020204" pitchFamily="34" charset="0"/>
            </a:endParaRPr>
          </a:p>
        </p:txBody>
      </p:sp>
      <p:sp>
        <p:nvSpPr>
          <p:cNvPr id="2" name="Down Arrow 1"/>
          <p:cNvSpPr/>
          <p:nvPr/>
        </p:nvSpPr>
        <p:spPr>
          <a:xfrm rot="17354133">
            <a:off x="5028968" y="2972137"/>
            <a:ext cx="298413" cy="2350745"/>
          </a:xfrm>
          <a:prstGeom prst="downArrow">
            <a:avLst>
              <a:gd name="adj1" fmla="val 51152"/>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ext Placeholder 2"/>
          <p:cNvSpPr txBox="1">
            <a:spLocks/>
          </p:cNvSpPr>
          <p:nvPr/>
        </p:nvSpPr>
        <p:spPr bwMode="auto">
          <a:xfrm>
            <a:off x="0" y="6400800"/>
            <a:ext cx="3657600" cy="457200"/>
          </a:xfrm>
          <a:prstGeom prst="rect">
            <a:avLst/>
          </a:prstGeom>
          <a:noFill/>
          <a:ln w="9525">
            <a:noFill/>
            <a:miter lim="800000"/>
            <a:headEnd/>
            <a:tailEnd/>
          </a:ln>
        </p:spPr>
        <p:txBody>
          <a:bodyPr anchor="ctr"/>
          <a:lstStyle/>
          <a:p>
            <a:pPr marL="411163" indent="-342900" algn="ctr" eaLnBrk="0" hangingPunct="0">
              <a:spcBef>
                <a:spcPts val="700"/>
              </a:spcBef>
              <a:buClr>
                <a:schemeClr val="tx2"/>
              </a:buClr>
              <a:buSzPct val="95000"/>
            </a:pPr>
            <a:r>
              <a:rPr lang="en-US" altLang="en-US" sz="1600" i="1" dirty="0">
                <a:solidFill>
                  <a:schemeClr val="accent2">
                    <a:lumMod val="50000"/>
                  </a:schemeClr>
                </a:solidFill>
                <a:latin typeface="+mn-lt"/>
              </a:rPr>
              <a:t>Image Source: </a:t>
            </a:r>
            <a:r>
              <a:rPr lang="en-US" altLang="en-US" sz="1600" i="1" dirty="0" smtClean="0">
                <a:solidFill>
                  <a:schemeClr val="accent2">
                    <a:lumMod val="50000"/>
                  </a:schemeClr>
                </a:solidFill>
                <a:latin typeface="+mn-lt"/>
              </a:rPr>
              <a:t>RSPO </a:t>
            </a:r>
            <a:r>
              <a:rPr lang="en-US" altLang="en-US" sz="1600" i="1" dirty="0" smtClean="0">
                <a:solidFill>
                  <a:schemeClr val="accent2">
                    <a:lumMod val="50000"/>
                  </a:schemeClr>
                </a:solidFill>
                <a:latin typeface="+mn-lt"/>
              </a:rPr>
              <a:t>Impact Report 2022</a:t>
            </a:r>
            <a:endParaRPr lang="en-US" altLang="en-US" sz="1600" i="1" dirty="0">
              <a:solidFill>
                <a:schemeClr val="accent2">
                  <a:lumMod val="50000"/>
                </a:schemeClr>
              </a:solidFill>
              <a:latin typeface="+mn-lt"/>
            </a:endParaRPr>
          </a:p>
        </p:txBody>
      </p:sp>
      <p:pic>
        <p:nvPicPr>
          <p:cNvPr id="10"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2" name="Title 1"/>
          <p:cNvSpPr txBox="1">
            <a:spLocks/>
          </p:cNvSpPr>
          <p:nvPr/>
        </p:nvSpPr>
        <p:spPr>
          <a:xfrm>
            <a:off x="960120" y="556285"/>
            <a:ext cx="722376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RSPO Making Progress - CSPO</a:t>
            </a:r>
            <a:endParaRPr lang="en-US" sz="4000" b="1" dirty="0">
              <a:solidFill>
                <a:schemeClr val="bg1"/>
              </a:solidFill>
              <a:cs typeface="Arial" panose="020B060402020202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49167"/>
          <a:stretch/>
        </p:blipFill>
        <p:spPr>
          <a:xfrm>
            <a:off x="4310682" y="3795515"/>
            <a:ext cx="4648200" cy="2833885"/>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0833"/>
          <a:stretch/>
        </p:blipFill>
        <p:spPr>
          <a:xfrm>
            <a:off x="76200" y="1576311"/>
            <a:ext cx="4495800" cy="2833885"/>
          </a:xfrm>
          <a:prstGeom prst="rect">
            <a:avLst/>
          </a:prstGeom>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3"/>
          <p:cNvSpPr>
            <a:spLocks noGrp="1"/>
          </p:cNvSpPr>
          <p:nvPr>
            <p:ph sz="half" idx="4294967295"/>
          </p:nvPr>
        </p:nvSpPr>
        <p:spPr>
          <a:xfrm>
            <a:off x="407126" y="1746745"/>
            <a:ext cx="4953000" cy="5416055"/>
          </a:xfrm>
        </p:spPr>
        <p:txBody>
          <a:bodyPr anchor="ctr">
            <a:normAutofit/>
          </a:bodyPr>
          <a:lstStyle/>
          <a:p>
            <a:pPr eaLnBrk="1" hangingPunct="1">
              <a:spcBef>
                <a:spcPts val="1200"/>
              </a:spcBef>
            </a:pPr>
            <a:r>
              <a:rPr lang="en-US" altLang="en-US" sz="2600" dirty="0" smtClean="0">
                <a:solidFill>
                  <a:schemeClr val="accent2">
                    <a:lumMod val="50000"/>
                  </a:schemeClr>
                </a:solidFill>
                <a:cs typeface="Arial" panose="020B0604020202020204" pitchFamily="34" charset="0"/>
              </a:rPr>
              <a:t>Zoos can change the industry…using the RSPO as the vehicle!</a:t>
            </a:r>
          </a:p>
          <a:p>
            <a:pPr eaLnBrk="1" hangingPunct="1">
              <a:spcBef>
                <a:spcPts val="1200"/>
              </a:spcBef>
            </a:pPr>
            <a:r>
              <a:rPr lang="en-US" altLang="en-US" sz="2600" dirty="0" smtClean="0">
                <a:solidFill>
                  <a:schemeClr val="accent2">
                    <a:lumMod val="50000"/>
                  </a:schemeClr>
                </a:solidFill>
                <a:cs typeface="Arial" panose="020B0604020202020204" pitchFamily="34" charset="0"/>
              </a:rPr>
              <a:t>Zoos can p</a:t>
            </a:r>
            <a:r>
              <a:rPr lang="en-US" altLang="en-US" sz="2600" dirty="0" smtClean="0">
                <a:solidFill>
                  <a:schemeClr val="accent2">
                    <a:lumMod val="50000"/>
                  </a:schemeClr>
                </a:solidFill>
                <a:cs typeface="Arial" panose="020B0604020202020204" pitchFamily="34" charset="0"/>
              </a:rPr>
              <a:t>ropose resolutions to RSPO as a member of the General Assembly.</a:t>
            </a:r>
            <a:endParaRPr lang="en-US" altLang="en-US" sz="2600" dirty="0" smtClean="0">
              <a:solidFill>
                <a:schemeClr val="accent2">
                  <a:lumMod val="50000"/>
                </a:schemeClr>
              </a:solidFill>
              <a:cs typeface="Arial" panose="020B0604020202020204" pitchFamily="34" charset="0"/>
            </a:endParaRPr>
          </a:p>
          <a:p>
            <a:pPr eaLnBrk="1" hangingPunct="1">
              <a:spcBef>
                <a:spcPts val="1200"/>
              </a:spcBef>
            </a:pPr>
            <a:r>
              <a:rPr lang="en-US" altLang="en-US" sz="2600" dirty="0" smtClean="0">
                <a:solidFill>
                  <a:schemeClr val="accent2">
                    <a:lumMod val="50000"/>
                  </a:schemeClr>
                </a:solidFill>
                <a:cs typeface="Arial" panose="020B0604020202020204" pitchFamily="34" charset="0"/>
              </a:rPr>
              <a:t>Demand </a:t>
            </a:r>
            <a:r>
              <a:rPr lang="en-US" altLang="en-US" sz="2600" dirty="0" smtClean="0">
                <a:solidFill>
                  <a:schemeClr val="accent2">
                    <a:lumMod val="50000"/>
                  </a:schemeClr>
                </a:solidFill>
                <a:cs typeface="Arial" panose="020B0604020202020204" pitchFamily="34" charset="0"/>
              </a:rPr>
              <a:t>traceability.</a:t>
            </a:r>
          </a:p>
          <a:p>
            <a:pPr eaLnBrk="1" hangingPunct="1">
              <a:spcBef>
                <a:spcPts val="1200"/>
              </a:spcBef>
            </a:pPr>
            <a:r>
              <a:rPr lang="en-US" altLang="en-US" sz="2600" dirty="0" smtClean="0">
                <a:solidFill>
                  <a:schemeClr val="accent2">
                    <a:lumMod val="50000"/>
                  </a:schemeClr>
                </a:solidFill>
                <a:cs typeface="Arial" panose="020B0604020202020204" pitchFamily="34" charset="0"/>
              </a:rPr>
              <a:t>Honor your animals’ captivity by promoting conservation efforts in their native lands to protect wild species.</a:t>
            </a:r>
            <a:endParaRPr lang="en-US" altLang="en-US" sz="2600" dirty="0" smtClean="0">
              <a:solidFill>
                <a:schemeClr val="accent2">
                  <a:lumMod val="50000"/>
                </a:schemeClr>
              </a:solidFill>
              <a:cs typeface="Arial" panose="020B0604020202020204" pitchFamily="34" charset="0"/>
            </a:endParaRPr>
          </a:p>
          <a:p>
            <a:pPr eaLnBrk="1" hangingPunct="1">
              <a:lnSpc>
                <a:spcPct val="90000"/>
              </a:lnSpc>
            </a:pPr>
            <a:endParaRPr lang="en-US" altLang="en-US" sz="3200" dirty="0" smtClean="0"/>
          </a:p>
        </p:txBody>
      </p:sp>
      <p:pic>
        <p:nvPicPr>
          <p:cNvPr id="7" name="Picture 5" descr="Orangutan 2.jpg"/>
          <p:cNvPicPr>
            <a:picLocks noChangeAspect="1"/>
          </p:cNvPicPr>
          <p:nvPr/>
        </p:nvPicPr>
        <p:blipFill>
          <a:blip r:embed="rId3" cstate="print"/>
          <a:srcRect/>
          <a:stretch>
            <a:fillRect/>
          </a:stretch>
        </p:blipFill>
        <p:spPr bwMode="auto">
          <a:xfrm>
            <a:off x="5360126" y="1746745"/>
            <a:ext cx="3301662" cy="4762500"/>
          </a:xfrm>
          <a:prstGeom prst="rect">
            <a:avLst/>
          </a:prstGeom>
          <a:noFill/>
          <a:ln w="19050" cap="sq">
            <a:solidFill>
              <a:schemeClr val="accent2">
                <a:lumMod val="75000"/>
              </a:schemeClr>
            </a:solidFill>
            <a:miter lim="800000"/>
            <a:headEnd/>
            <a:tailEnd/>
          </a:ln>
          <a:effectLst>
            <a:reflection blurRad="6350" endPos="0" dist="50800" dir="5400000" sy="-100000" algn="bl" rotWithShape="0"/>
          </a:effectLst>
        </p:spPr>
      </p:pic>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Title 1"/>
          <p:cNvSpPr txBox="1">
            <a:spLocks/>
          </p:cNvSpPr>
          <p:nvPr/>
        </p:nvSpPr>
        <p:spPr>
          <a:xfrm>
            <a:off x="685800" y="556285"/>
            <a:ext cx="74980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Why Zoos Should Join the RSPO</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7" name="Rectangle 3"/>
          <p:cNvSpPr>
            <a:spLocks noGrp="1" noChangeArrowheads="1"/>
          </p:cNvSpPr>
          <p:nvPr>
            <p:ph type="body" sz="half" idx="3"/>
          </p:nvPr>
        </p:nvSpPr>
        <p:spPr>
          <a:xfrm>
            <a:off x="228600" y="1746745"/>
            <a:ext cx="8877300" cy="2019300"/>
          </a:xfrm>
        </p:spPr>
        <p:txBody>
          <a:bodyPr anchor="ctr">
            <a:noAutofit/>
          </a:bodyPr>
          <a:lstStyle/>
          <a:p>
            <a:pPr>
              <a:lnSpc>
                <a:spcPct val="90000"/>
              </a:lnSpc>
              <a:spcAft>
                <a:spcPts val="1200"/>
              </a:spcAft>
            </a:pPr>
            <a:r>
              <a:rPr lang="en-US" altLang="en-US" sz="2200" dirty="0" smtClean="0">
                <a:solidFill>
                  <a:schemeClr val="accent2">
                    <a:lumMod val="50000"/>
                  </a:schemeClr>
                </a:solidFill>
                <a:cs typeface="Arial" panose="020B0604020202020204" pitchFamily="34" charset="0"/>
              </a:rPr>
              <a:t>Oil palm is a </a:t>
            </a:r>
            <a:r>
              <a:rPr lang="en-US" altLang="en-US" sz="2200" dirty="0" smtClean="0">
                <a:solidFill>
                  <a:schemeClr val="accent2">
                    <a:lumMod val="50000"/>
                  </a:schemeClr>
                </a:solidFill>
                <a:cs typeface="Arial" panose="020B0604020202020204" pitchFamily="34" charset="0"/>
              </a:rPr>
              <a:t>plant </a:t>
            </a:r>
            <a:r>
              <a:rPr lang="en-US" altLang="en-US" sz="2200" dirty="0" smtClean="0">
                <a:solidFill>
                  <a:schemeClr val="accent2">
                    <a:lumMod val="50000"/>
                  </a:schemeClr>
                </a:solidFill>
                <a:cs typeface="Arial" panose="020B0604020202020204" pitchFamily="34" charset="0"/>
              </a:rPr>
              <a:t>native to Africa that grows well in tropical </a:t>
            </a:r>
            <a:r>
              <a:rPr lang="en-US" altLang="en-US" sz="2200" dirty="0" smtClean="0">
                <a:solidFill>
                  <a:schemeClr val="accent2">
                    <a:lumMod val="50000"/>
                  </a:schemeClr>
                </a:solidFill>
                <a:cs typeface="Arial" panose="020B0604020202020204" pitchFamily="34" charset="0"/>
              </a:rPr>
              <a:t>climates.</a:t>
            </a:r>
            <a:endParaRPr lang="en-US" altLang="en-US" sz="2200" dirty="0" smtClean="0">
              <a:solidFill>
                <a:schemeClr val="accent2">
                  <a:lumMod val="50000"/>
                </a:schemeClr>
              </a:solidFill>
              <a:cs typeface="Arial" panose="020B0604020202020204" pitchFamily="34" charset="0"/>
            </a:endParaRPr>
          </a:p>
          <a:p>
            <a:pPr>
              <a:lnSpc>
                <a:spcPct val="90000"/>
              </a:lnSpc>
              <a:spcAft>
                <a:spcPts val="1200"/>
              </a:spcAft>
            </a:pPr>
            <a:r>
              <a:rPr lang="en-US" altLang="en-US" sz="2200" dirty="0" smtClean="0">
                <a:solidFill>
                  <a:schemeClr val="accent2">
                    <a:lumMod val="50000"/>
                  </a:schemeClr>
                </a:solidFill>
                <a:cs typeface="Arial" panose="020B0604020202020204" pitchFamily="34" charset="0"/>
              </a:rPr>
              <a:t>It is a crop </a:t>
            </a:r>
            <a:r>
              <a:rPr lang="en-US" altLang="en-US" sz="2200" b="1" i="1" dirty="0" smtClean="0">
                <a:solidFill>
                  <a:schemeClr val="accent2">
                    <a:lumMod val="50000"/>
                  </a:schemeClr>
                </a:solidFill>
                <a:cs typeface="Arial" panose="020B0604020202020204" pitchFamily="34" charset="0"/>
              </a:rPr>
              <a:t>introduced</a:t>
            </a:r>
            <a:r>
              <a:rPr lang="en-US" altLang="en-US" sz="2200" dirty="0" smtClean="0">
                <a:solidFill>
                  <a:schemeClr val="accent2">
                    <a:lumMod val="50000"/>
                  </a:schemeClr>
                </a:solidFill>
                <a:cs typeface="Arial" panose="020B0604020202020204" pitchFamily="34" charset="0"/>
              </a:rPr>
              <a:t> to </a:t>
            </a:r>
            <a:r>
              <a:rPr lang="en-US" altLang="en-US" sz="2200" dirty="0" smtClean="0">
                <a:solidFill>
                  <a:schemeClr val="accent2">
                    <a:lumMod val="50000"/>
                  </a:schemeClr>
                </a:solidFill>
                <a:cs typeface="Arial" panose="020B0604020202020204" pitchFamily="34" charset="0"/>
              </a:rPr>
              <a:t>Indonesia </a:t>
            </a:r>
            <a:r>
              <a:rPr lang="en-US" altLang="en-US" sz="2200" dirty="0" smtClean="0">
                <a:solidFill>
                  <a:schemeClr val="accent2">
                    <a:lumMod val="50000"/>
                  </a:schemeClr>
                </a:solidFill>
                <a:cs typeface="Arial" panose="020B0604020202020204" pitchFamily="34" charset="0"/>
              </a:rPr>
              <a:t>and Malaysia, </a:t>
            </a:r>
            <a:r>
              <a:rPr lang="en-US" altLang="en-US" sz="2200" u="sng" dirty="0" smtClean="0">
                <a:solidFill>
                  <a:schemeClr val="accent2">
                    <a:lumMod val="50000"/>
                  </a:schemeClr>
                </a:solidFill>
                <a:cs typeface="Arial" panose="020B0604020202020204" pitchFamily="34" charset="0"/>
              </a:rPr>
              <a:t>not</a:t>
            </a:r>
            <a:r>
              <a:rPr lang="en-US" altLang="en-US" sz="2200" dirty="0" smtClean="0">
                <a:solidFill>
                  <a:schemeClr val="accent2">
                    <a:lumMod val="50000"/>
                  </a:schemeClr>
                </a:solidFill>
                <a:cs typeface="Arial" panose="020B0604020202020204" pitchFamily="34" charset="0"/>
              </a:rPr>
              <a:t> part of the </a:t>
            </a:r>
            <a:r>
              <a:rPr lang="en-US" altLang="en-US" sz="2200" dirty="0" smtClean="0">
                <a:solidFill>
                  <a:schemeClr val="accent2">
                    <a:lumMod val="50000"/>
                  </a:schemeClr>
                </a:solidFill>
                <a:cs typeface="Arial" panose="020B0604020202020204" pitchFamily="34" charset="0"/>
              </a:rPr>
              <a:t>rainforest.</a:t>
            </a:r>
            <a:endParaRPr lang="en-US" altLang="en-US" sz="2200" dirty="0" smtClean="0">
              <a:solidFill>
                <a:schemeClr val="accent2">
                  <a:lumMod val="50000"/>
                </a:schemeClr>
              </a:solidFill>
              <a:cs typeface="Arial" panose="020B0604020202020204" pitchFamily="34" charset="0"/>
            </a:endParaRPr>
          </a:p>
          <a:p>
            <a:pPr>
              <a:lnSpc>
                <a:spcPct val="90000"/>
              </a:lnSpc>
              <a:spcAft>
                <a:spcPts val="1200"/>
              </a:spcAft>
            </a:pPr>
            <a:r>
              <a:rPr lang="en-US" altLang="en-US" sz="2200" dirty="0" smtClean="0">
                <a:solidFill>
                  <a:schemeClr val="accent2">
                    <a:lumMod val="50000"/>
                  </a:schemeClr>
                </a:solidFill>
                <a:cs typeface="Arial" panose="020B0604020202020204" pitchFamily="34" charset="0"/>
              </a:rPr>
              <a:t>An important part of the economy in Indonesia and </a:t>
            </a:r>
            <a:r>
              <a:rPr lang="en-US" altLang="en-US" sz="2200" dirty="0" smtClean="0">
                <a:solidFill>
                  <a:schemeClr val="accent2">
                    <a:lumMod val="50000"/>
                  </a:schemeClr>
                </a:solidFill>
                <a:cs typeface="Arial" panose="020B0604020202020204" pitchFamily="34" charset="0"/>
              </a:rPr>
              <a:t>Malaysia.</a:t>
            </a:r>
            <a:endParaRPr lang="en-US" altLang="en-US" sz="2200" dirty="0" smtClean="0">
              <a:solidFill>
                <a:schemeClr val="accent2">
                  <a:lumMod val="50000"/>
                </a:schemeClr>
              </a:solidFill>
              <a:cs typeface="Arial" panose="020B0604020202020204" pitchFamily="34" charset="0"/>
            </a:endParaRPr>
          </a:p>
        </p:txBody>
      </p:sp>
      <p:pic>
        <p:nvPicPr>
          <p:cNvPr id="72708" name="Picture 3"/>
          <p:cNvPicPr>
            <a:picLocks noChangeAspect="1" noChangeArrowheads="1"/>
          </p:cNvPicPr>
          <p:nvPr/>
        </p:nvPicPr>
        <p:blipFill rotWithShape="1">
          <a:blip r:embed="rId3" cstate="print"/>
          <a:srcRect b="50936"/>
          <a:stretch/>
        </p:blipFill>
        <p:spPr bwMode="auto">
          <a:xfrm>
            <a:off x="1600200" y="3844649"/>
            <a:ext cx="6172200" cy="2693524"/>
          </a:xfrm>
          <a:prstGeom prst="rect">
            <a:avLst/>
          </a:prstGeom>
          <a:noFill/>
          <a:ln w="19050">
            <a:solidFill>
              <a:schemeClr val="accent2">
                <a:lumMod val="75000"/>
              </a:schemeClr>
            </a:solidFill>
            <a:miter lim="800000"/>
            <a:headEnd/>
            <a:tailEnd/>
          </a:ln>
          <a:effectLst/>
        </p:spPr>
      </p:pic>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Rectangle 2"/>
          <p:cNvSpPr txBox="1">
            <a:spLocks noChangeArrowheads="1"/>
          </p:cNvSpPr>
          <p:nvPr/>
        </p:nvSpPr>
        <p:spPr>
          <a:xfrm>
            <a:off x="1447800" y="304800"/>
            <a:ext cx="528478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4000" b="1" dirty="0" smtClean="0">
                <a:solidFill>
                  <a:schemeClr val="bg1"/>
                </a:solidFill>
                <a:cs typeface="Arial" panose="020B0604020202020204" pitchFamily="34" charset="0"/>
              </a:rPr>
              <a:t> What is Palm Oil?</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GRAPHICS\Templates\IWP Power Point Presentation Folder\2014-2015 Power Point Presentation plain.jpg"/>
          <p:cNvPicPr>
            <a:picLocks noChangeAspect="1" noChangeArrowheads="1"/>
          </p:cNvPicPr>
          <p:nvPr/>
        </p:nvPicPr>
        <p:blipFill>
          <a:blip r:embed="rId2" cstate="print"/>
          <a:srcRect b="74444"/>
          <a:stretch>
            <a:fillRect/>
          </a:stretch>
        </p:blipFill>
        <p:spPr bwMode="auto">
          <a:xfrm>
            <a:off x="0" y="-124691"/>
            <a:ext cx="9144000" cy="1752600"/>
          </a:xfrm>
          <a:prstGeom prst="rect">
            <a:avLst/>
          </a:prstGeom>
          <a:no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4" name="Title 1"/>
          <p:cNvSpPr txBox="1">
            <a:spLocks/>
          </p:cNvSpPr>
          <p:nvPr/>
        </p:nvSpPr>
        <p:spPr>
          <a:xfrm>
            <a:off x="1447800" y="556285"/>
            <a:ext cx="67360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RSPO Members (E-NGO)</a:t>
            </a:r>
            <a:endParaRPr lang="en-US" sz="4000" b="1" dirty="0">
              <a:solidFill>
                <a:schemeClr val="bg1"/>
              </a:solidFill>
              <a:cs typeface="Arial" panose="020B0604020202020204" pitchFamily="34" charset="0"/>
            </a:endParaRPr>
          </a:p>
        </p:txBody>
      </p:sp>
      <p:sp>
        <p:nvSpPr>
          <p:cNvPr id="5" name="Content Placeholder 3"/>
          <p:cNvSpPr txBox="1">
            <a:spLocks/>
          </p:cNvSpPr>
          <p:nvPr/>
        </p:nvSpPr>
        <p:spPr>
          <a:xfrm>
            <a:off x="381000" y="1894486"/>
            <a:ext cx="4953000" cy="4876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WWF</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FFI (Fauna &amp; Flora International</a:t>
            </a:r>
            <a:r>
              <a:rPr lang="en-US" altLang="en-US" sz="2400" dirty="0" smtClean="0">
                <a:solidFill>
                  <a:schemeClr val="accent2">
                    <a:lumMod val="50000"/>
                  </a:schemeClr>
                </a:solidFill>
                <a:cs typeface="Arial" panose="020B0604020202020204" pitchFamily="34" charset="0"/>
              </a:rPr>
              <a:t>)</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Wetlands </a:t>
            </a:r>
            <a:r>
              <a:rPr lang="en-US" altLang="en-US" sz="2400" dirty="0" smtClean="0">
                <a:solidFill>
                  <a:schemeClr val="accent2">
                    <a:lumMod val="50000"/>
                  </a:schemeClr>
                </a:solidFill>
                <a:cs typeface="Arial" panose="020B0604020202020204" pitchFamily="34" charset="0"/>
              </a:rPr>
              <a:t>International</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BOSF (Borneo Orangutan Survival Foundation</a:t>
            </a:r>
            <a:r>
              <a:rPr lang="en-US" altLang="en-US" sz="2400" dirty="0" smtClean="0">
                <a:solidFill>
                  <a:schemeClr val="accent2">
                    <a:lumMod val="50000"/>
                  </a:schemeClr>
                </a:solidFill>
                <a:cs typeface="Arial" panose="020B0604020202020204" pitchFamily="34" charset="0"/>
              </a:rPr>
              <a:t>)</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Conservation </a:t>
            </a:r>
            <a:r>
              <a:rPr lang="en-US" altLang="en-US" sz="2400" dirty="0" smtClean="0">
                <a:solidFill>
                  <a:schemeClr val="accent2">
                    <a:lumMod val="50000"/>
                  </a:schemeClr>
                </a:solidFill>
                <a:cs typeface="Arial" panose="020B0604020202020204" pitchFamily="34" charset="0"/>
              </a:rPr>
              <a:t>International</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Orang </a:t>
            </a:r>
            <a:r>
              <a:rPr lang="en-US" altLang="en-US" sz="2400" dirty="0" err="1" smtClean="0">
                <a:solidFill>
                  <a:schemeClr val="accent2">
                    <a:lumMod val="50000"/>
                  </a:schemeClr>
                </a:solidFill>
                <a:cs typeface="Arial" panose="020B0604020202020204" pitchFamily="34" charset="0"/>
              </a:rPr>
              <a:t>Utan</a:t>
            </a:r>
            <a:r>
              <a:rPr lang="en-US" altLang="en-US" sz="2400" dirty="0" smtClean="0">
                <a:solidFill>
                  <a:schemeClr val="accent2">
                    <a:lumMod val="50000"/>
                  </a:schemeClr>
                </a:solidFill>
                <a:cs typeface="Arial" panose="020B0604020202020204" pitchFamily="34" charset="0"/>
              </a:rPr>
              <a:t> </a:t>
            </a:r>
            <a:r>
              <a:rPr lang="en-US" altLang="en-US" sz="2400" dirty="0" err="1" smtClean="0">
                <a:solidFill>
                  <a:schemeClr val="accent2">
                    <a:lumMod val="50000"/>
                  </a:schemeClr>
                </a:solidFill>
                <a:cs typeface="Arial" panose="020B0604020202020204" pitchFamily="34" charset="0"/>
              </a:rPr>
              <a:t>Republik</a:t>
            </a:r>
            <a:r>
              <a:rPr lang="en-US" altLang="en-US" sz="2400" dirty="0" smtClean="0">
                <a:solidFill>
                  <a:schemeClr val="accent2">
                    <a:lumMod val="50000"/>
                  </a:schemeClr>
                </a:solidFill>
                <a:cs typeface="Arial" panose="020B0604020202020204" pitchFamily="34" charset="0"/>
              </a:rPr>
              <a:t> Foundation</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World Resources </a:t>
            </a:r>
            <a:r>
              <a:rPr lang="en-US" altLang="en-US" sz="2400" dirty="0" smtClean="0">
                <a:solidFill>
                  <a:schemeClr val="accent2">
                    <a:lumMod val="50000"/>
                  </a:schemeClr>
                </a:solidFill>
                <a:cs typeface="Arial" panose="020B0604020202020204" pitchFamily="34" charset="0"/>
              </a:rPr>
              <a:t>Institute</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Orangutan Land </a:t>
            </a:r>
            <a:r>
              <a:rPr lang="en-US" altLang="en-US" sz="2400" dirty="0" smtClean="0">
                <a:solidFill>
                  <a:schemeClr val="accent2">
                    <a:lumMod val="50000"/>
                  </a:schemeClr>
                </a:solidFill>
                <a:cs typeface="Arial" panose="020B0604020202020204" pitchFamily="34" charset="0"/>
              </a:rPr>
              <a:t>Trust</a:t>
            </a:r>
            <a:endParaRPr lang="en-US" altLang="en-US" sz="2400" dirty="0" smtClean="0">
              <a:solidFill>
                <a:schemeClr val="accent2">
                  <a:lumMod val="50000"/>
                </a:schemeClr>
              </a:solidFill>
              <a:cs typeface="Arial" panose="020B0604020202020204" pitchFamily="34" charset="0"/>
            </a:endParaRPr>
          </a:p>
          <a:p>
            <a:pPr fontAlgn="auto">
              <a:spcAft>
                <a:spcPts val="0"/>
              </a:spcAft>
            </a:pPr>
            <a:endParaRPr lang="en-US" altLang="en-US" sz="3200" dirty="0" smtClean="0"/>
          </a:p>
        </p:txBody>
      </p:sp>
      <p:sp>
        <p:nvSpPr>
          <p:cNvPr id="6" name="Content Placeholder 3"/>
          <p:cNvSpPr txBox="1">
            <a:spLocks/>
          </p:cNvSpPr>
          <p:nvPr/>
        </p:nvSpPr>
        <p:spPr>
          <a:xfrm>
            <a:off x="5105400" y="1819607"/>
            <a:ext cx="3962400" cy="2790615"/>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SOS (Sumatran Orangutan </a:t>
            </a:r>
            <a:r>
              <a:rPr lang="en-US" altLang="en-US" sz="2400" dirty="0" smtClean="0">
                <a:solidFill>
                  <a:schemeClr val="accent2">
                    <a:lumMod val="50000"/>
                  </a:schemeClr>
                </a:solidFill>
                <a:cs typeface="Arial" panose="020B0604020202020204" pitchFamily="34" charset="0"/>
              </a:rPr>
              <a:t>Society)</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Global Environment </a:t>
            </a:r>
            <a:r>
              <a:rPr lang="en-US" altLang="en-US" sz="2400" dirty="0" smtClean="0">
                <a:solidFill>
                  <a:schemeClr val="accent2">
                    <a:lumMod val="50000"/>
                  </a:schemeClr>
                </a:solidFill>
                <a:cs typeface="Arial" panose="020B0604020202020204" pitchFamily="34" charset="0"/>
              </a:rPr>
              <a:t>Centre</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HUTAN Kinabatangan Orang-</a:t>
            </a:r>
            <a:r>
              <a:rPr lang="en-US" altLang="en-US" sz="2400" dirty="0" err="1" smtClean="0">
                <a:solidFill>
                  <a:schemeClr val="accent2">
                    <a:lumMod val="50000"/>
                  </a:schemeClr>
                </a:solidFill>
                <a:cs typeface="Arial" panose="020B0604020202020204" pitchFamily="34" charset="0"/>
              </a:rPr>
              <a:t>utan</a:t>
            </a:r>
            <a:r>
              <a:rPr lang="en-US" altLang="en-US" sz="2400" dirty="0" smtClean="0">
                <a:solidFill>
                  <a:schemeClr val="accent2">
                    <a:lumMod val="50000"/>
                  </a:schemeClr>
                </a:solidFill>
                <a:cs typeface="Arial" panose="020B0604020202020204" pitchFamily="34" charset="0"/>
              </a:rPr>
              <a:t> Conservation </a:t>
            </a:r>
            <a:r>
              <a:rPr lang="en-US" altLang="en-US" sz="2400" dirty="0" err="1" smtClean="0">
                <a:solidFill>
                  <a:schemeClr val="accent2">
                    <a:lumMod val="50000"/>
                  </a:schemeClr>
                </a:solidFill>
                <a:cs typeface="Arial" panose="020B0604020202020204" pitchFamily="34" charset="0"/>
              </a:rPr>
              <a:t>Programme</a:t>
            </a:r>
            <a:endParaRPr lang="en-US" altLang="en-US" sz="2400" dirty="0" smtClean="0">
              <a:solidFill>
                <a:schemeClr val="accent2">
                  <a:lumMod val="50000"/>
                </a:schemeClr>
              </a:solidFill>
              <a:cs typeface="Arial" panose="020B0604020202020204" pitchFamily="34" charset="0"/>
            </a:endParaRPr>
          </a:p>
          <a:p>
            <a:pPr fontAlgn="auto">
              <a:spcBef>
                <a:spcPts val="1200"/>
              </a:spcBef>
              <a:spcAft>
                <a:spcPts val="0"/>
              </a:spcAft>
            </a:pPr>
            <a:r>
              <a:rPr lang="en-US" altLang="en-US" sz="2400" dirty="0" smtClean="0">
                <a:solidFill>
                  <a:schemeClr val="accent2">
                    <a:lumMod val="50000"/>
                  </a:schemeClr>
                </a:solidFill>
                <a:cs typeface="Arial" panose="020B0604020202020204" pitchFamily="34" charset="0"/>
              </a:rPr>
              <a:t>Earth Innovation Institute</a:t>
            </a:r>
            <a:endParaRPr lang="en-US" altLang="en-US" sz="2400" dirty="0" smtClean="0">
              <a:solidFill>
                <a:schemeClr val="accent2">
                  <a:lumMod val="50000"/>
                </a:schemeClr>
              </a:solidFill>
              <a:cs typeface="Arial" panose="020B0604020202020204" pitchFamily="34" charset="0"/>
            </a:endParaRPr>
          </a:p>
          <a:p>
            <a:pPr fontAlgn="auto">
              <a:spcAft>
                <a:spcPts val="0"/>
              </a:spcAft>
            </a:pPr>
            <a:endParaRPr lang="en-US" altLang="en-US" sz="3200" dirty="0" smtClean="0"/>
          </a:p>
        </p:txBody>
      </p:sp>
      <p:sp>
        <p:nvSpPr>
          <p:cNvPr id="7" name="TextBox 4"/>
          <p:cNvSpPr txBox="1">
            <a:spLocks noChangeArrowheads="1"/>
          </p:cNvSpPr>
          <p:nvPr/>
        </p:nvSpPr>
        <p:spPr bwMode="auto">
          <a:xfrm>
            <a:off x="5105400" y="4876800"/>
            <a:ext cx="3810000" cy="1569660"/>
          </a:xfrm>
          <a:prstGeom prst="rect">
            <a:avLst/>
          </a:prstGeom>
          <a:noFill/>
          <a:ln w="9525">
            <a:solidFill>
              <a:schemeClr val="accent2">
                <a:lumMod val="75000"/>
              </a:schemeClr>
            </a:solidFill>
            <a:miter lim="800000"/>
            <a:headEnd/>
            <a:tailEnd/>
          </a:ln>
        </p:spPr>
        <p:txBody>
          <a:bodyPr wrap="square">
            <a:spAutoFit/>
          </a:bodyPr>
          <a:lstStyle/>
          <a:p>
            <a:r>
              <a:rPr lang="en-US" altLang="en-US" sz="2400" b="1" dirty="0">
                <a:solidFill>
                  <a:schemeClr val="accent2">
                    <a:lumMod val="50000"/>
                  </a:schemeClr>
                </a:solidFill>
                <a:latin typeface="+mn-lt"/>
              </a:rPr>
              <a:t>The RSPO has strong support and is helping the industry move towards sustainable palm oil.</a:t>
            </a:r>
          </a:p>
        </p:txBody>
      </p:sp>
    </p:spTree>
    <p:extLst>
      <p:ext uri="{BB962C8B-B14F-4D97-AF65-F5344CB8AC3E}">
        <p14:creationId xmlns:p14="http://schemas.microsoft.com/office/powerpoint/2010/main" val="381066473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496886" y="4189623"/>
            <a:ext cx="1196764" cy="1196764"/>
          </a:xfrm>
          <a:prstGeom prst="rect">
            <a:avLst/>
          </a:prstGeom>
        </p:spPr>
      </p:pic>
      <p:pic>
        <p:nvPicPr>
          <p:cNvPr id="14" name="Picture 2" descr="Image result for oregon zo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699" y="4189623"/>
            <a:ext cx="1465873" cy="13531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GRAPHICS\Templates\IWP Power Point Presentation Folder\2014-2015 Power Point Presentation plain.jpg"/>
          <p:cNvPicPr>
            <a:picLocks noChangeAspect="1" noChangeArrowheads="1"/>
          </p:cNvPicPr>
          <p:nvPr/>
        </p:nvPicPr>
        <p:blipFill>
          <a:blip r:embed="rId5" cstate="print"/>
          <a:srcRect b="74444"/>
          <a:stretch>
            <a:fillRect/>
          </a:stretch>
        </p:blipFill>
        <p:spPr bwMode="auto">
          <a:xfrm>
            <a:off x="0" y="-124691"/>
            <a:ext cx="9144000" cy="1752600"/>
          </a:xfrm>
          <a:prstGeom prst="rect">
            <a:avLst/>
          </a:prstGeom>
          <a:no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4" name="Title 1"/>
          <p:cNvSpPr txBox="1">
            <a:spLocks/>
          </p:cNvSpPr>
          <p:nvPr/>
        </p:nvSpPr>
        <p:spPr>
          <a:xfrm>
            <a:off x="152400" y="556285"/>
            <a:ext cx="80314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cs typeface="Arial" panose="020B0604020202020204" pitchFamily="34" charset="0"/>
              </a:rPr>
              <a:t>RSPO Members (Zoos and Aquariums)</a:t>
            </a:r>
            <a:endParaRPr lang="en-US" sz="4000" b="1" dirty="0">
              <a:solidFill>
                <a:schemeClr val="bg1"/>
              </a:solidFill>
              <a:cs typeface="Arial" panose="020B0604020202020204" pitchFamily="34" charset="0"/>
            </a:endParaRPr>
          </a:p>
        </p:txBody>
      </p:sp>
      <p:pic>
        <p:nvPicPr>
          <p:cNvPr id="5" name="Picture 12" descr="CMZ-WBW-Logo-Flat.jpg"/>
          <p:cNvPicPr>
            <a:picLocks noChangeAspect="1"/>
          </p:cNvPicPr>
          <p:nvPr/>
        </p:nvPicPr>
        <p:blipFill>
          <a:blip r:embed="rId7" cstate="print"/>
          <a:srcRect/>
          <a:stretch>
            <a:fillRect/>
          </a:stretch>
        </p:blipFill>
        <p:spPr bwMode="auto">
          <a:xfrm>
            <a:off x="726147" y="1686174"/>
            <a:ext cx="955794" cy="1529635"/>
          </a:xfrm>
          <a:prstGeom prst="rect">
            <a:avLst/>
          </a:prstGeom>
          <a:noFill/>
          <a:ln w="9525">
            <a:noFill/>
            <a:miter lim="800000"/>
            <a:headEnd/>
            <a:tailEnd/>
          </a:ln>
        </p:spPr>
      </p:pic>
      <p:pic>
        <p:nvPicPr>
          <p:cNvPr id="6" name="Picture 5"/>
          <p:cNvPicPr>
            <a:picLocks noChangeAspect="1"/>
          </p:cNvPicPr>
          <p:nvPr/>
        </p:nvPicPr>
        <p:blipFill>
          <a:blip r:embed="rId8"/>
          <a:stretch>
            <a:fillRect/>
          </a:stretch>
        </p:blipFill>
        <p:spPr>
          <a:xfrm>
            <a:off x="2018067" y="1753358"/>
            <a:ext cx="1619472" cy="1077685"/>
          </a:xfrm>
          <a:prstGeom prst="rect">
            <a:avLst/>
          </a:prstGeom>
        </p:spPr>
      </p:pic>
      <p:pic>
        <p:nvPicPr>
          <p:cNvPr id="8" name="Picture 15" descr="Image result for Indianapolis zoo logo"/>
          <p:cNvPicPr>
            <a:picLocks noChangeAspect="1" noChangeArrowheads="1"/>
          </p:cNvPicPr>
          <p:nvPr/>
        </p:nvPicPr>
        <p:blipFill>
          <a:blip r:embed="rId9" cstate="print"/>
          <a:srcRect/>
          <a:stretch>
            <a:fillRect/>
          </a:stretch>
        </p:blipFill>
        <p:spPr bwMode="auto">
          <a:xfrm>
            <a:off x="5675191" y="1653269"/>
            <a:ext cx="1253640" cy="1253640"/>
          </a:xfrm>
          <a:prstGeom prst="rect">
            <a:avLst/>
          </a:prstGeom>
          <a:noFill/>
          <a:ln w="9525">
            <a:noFill/>
            <a:miter lim="800000"/>
            <a:headEnd/>
            <a:tailEnd/>
          </a:ln>
        </p:spPr>
      </p:pic>
      <p:pic>
        <p:nvPicPr>
          <p:cNvPr id="9" name="Picture 2" descr="Auckland Zoo - Home | Face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172" y="5386387"/>
            <a:ext cx="1172714" cy="1172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Image result for Zoo Atlanta logo"/>
          <p:cNvPicPr>
            <a:picLocks noChangeAspect="1" noChangeArrowheads="1"/>
          </p:cNvPicPr>
          <p:nvPr/>
        </p:nvPicPr>
        <p:blipFill>
          <a:blip r:embed="rId11" cstate="print"/>
          <a:srcRect/>
          <a:stretch>
            <a:fillRect/>
          </a:stretch>
        </p:blipFill>
        <p:spPr bwMode="auto">
          <a:xfrm>
            <a:off x="7370125" y="1995075"/>
            <a:ext cx="1258148" cy="1032230"/>
          </a:xfrm>
          <a:prstGeom prst="rect">
            <a:avLst/>
          </a:prstGeom>
          <a:noFill/>
          <a:ln w="9525">
            <a:noFill/>
            <a:miter lim="800000"/>
            <a:headEnd/>
            <a:tailEnd/>
          </a:ln>
        </p:spPr>
      </p:pic>
      <p:pic>
        <p:nvPicPr>
          <p:cNvPr id="11" name="Picture 11" descr="Image result for woodland park zoo logo"/>
          <p:cNvPicPr>
            <a:picLocks noChangeAspect="1" noChangeArrowheads="1"/>
          </p:cNvPicPr>
          <p:nvPr/>
        </p:nvPicPr>
        <p:blipFill>
          <a:blip r:embed="rId12" cstate="print"/>
          <a:srcRect/>
          <a:stretch>
            <a:fillRect/>
          </a:stretch>
        </p:blipFill>
        <p:spPr bwMode="auto">
          <a:xfrm>
            <a:off x="2125172" y="3125736"/>
            <a:ext cx="1079758" cy="1057263"/>
          </a:xfrm>
          <a:prstGeom prst="rect">
            <a:avLst/>
          </a:prstGeom>
          <a:noFill/>
          <a:ln w="9525">
            <a:noFill/>
            <a:miter lim="800000"/>
            <a:headEnd/>
            <a:tailEnd/>
          </a:ln>
        </p:spPr>
      </p:pic>
      <p:pic>
        <p:nvPicPr>
          <p:cNvPr id="12" name="Picture 9" descr="Image result for san diego global logo"/>
          <p:cNvPicPr>
            <a:picLocks noChangeAspect="1" noChangeArrowheads="1"/>
          </p:cNvPicPr>
          <p:nvPr/>
        </p:nvPicPr>
        <p:blipFill>
          <a:blip r:embed="rId13" cstate="print"/>
          <a:srcRect/>
          <a:stretch>
            <a:fillRect/>
          </a:stretch>
        </p:blipFill>
        <p:spPr bwMode="auto">
          <a:xfrm>
            <a:off x="3874018" y="1848120"/>
            <a:ext cx="1438689" cy="1065938"/>
          </a:xfrm>
          <a:prstGeom prst="rect">
            <a:avLst/>
          </a:prstGeom>
          <a:noFill/>
          <a:ln w="9525">
            <a:noFill/>
            <a:miter lim="800000"/>
            <a:headEnd/>
            <a:tailEnd/>
          </a:ln>
        </p:spPr>
      </p:pic>
      <p:pic>
        <p:nvPicPr>
          <p:cNvPr id="13"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91190" y="3274075"/>
            <a:ext cx="1710315" cy="78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descr="Image result for Naples zoo logo"/>
          <p:cNvPicPr>
            <a:picLocks noChangeAspect="1" noChangeArrowheads="1"/>
          </p:cNvPicPr>
          <p:nvPr/>
        </p:nvPicPr>
        <p:blipFill>
          <a:blip r:embed="rId15" cstate="print"/>
          <a:srcRect/>
          <a:stretch>
            <a:fillRect/>
          </a:stretch>
        </p:blipFill>
        <p:spPr bwMode="auto">
          <a:xfrm>
            <a:off x="280342" y="3465917"/>
            <a:ext cx="1034019" cy="1434163"/>
          </a:xfrm>
          <a:prstGeom prst="rect">
            <a:avLst/>
          </a:prstGeom>
          <a:noFill/>
          <a:ln w="9525">
            <a:noFill/>
            <a:miter lim="800000"/>
            <a:headEnd/>
            <a:tailEnd/>
          </a:ln>
        </p:spPr>
      </p:pic>
      <p:pic>
        <p:nvPicPr>
          <p:cNvPr id="16" name="Picture 6" descr="Zoos Victoria (@ZoosVictoria) | Twitter"/>
          <p:cNvPicPr>
            <a:picLocks noChangeAspect="1" noChangeArrowheads="1"/>
          </p:cNvPicPr>
          <p:nvPr/>
        </p:nvPicPr>
        <p:blipFill rotWithShape="1">
          <a:blip r:embed="rId16">
            <a:extLst>
              <a:ext uri="{28A0092B-C50C-407E-A947-70E740481C1C}">
                <a14:useLocalDpi xmlns:a14="http://schemas.microsoft.com/office/drawing/2010/main" val="0"/>
              </a:ext>
            </a:extLst>
          </a:blip>
          <a:srcRect t="28000" b="28000"/>
          <a:stretch/>
        </p:blipFill>
        <p:spPr bwMode="auto">
          <a:xfrm>
            <a:off x="1873440" y="5765408"/>
            <a:ext cx="1908725" cy="8398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pring Break Camp at the Saint Louis Zoo | stlparent.com"/>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8233" b="22707"/>
          <a:stretch/>
        </p:blipFill>
        <p:spPr bwMode="auto">
          <a:xfrm>
            <a:off x="4329405" y="5852621"/>
            <a:ext cx="2479350" cy="7272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Sydney Zoo announces the establishment of the Sydney Zoo Foundation, along  with its first initiative to support Science for Wildlife"/>
          <p:cNvPicPr>
            <a:picLocks noChangeAspect="1" noChangeArrowheads="1"/>
          </p:cNvPicPr>
          <p:nvPr/>
        </p:nvPicPr>
        <p:blipFill rotWithShape="1">
          <a:blip r:embed="rId18">
            <a:extLst>
              <a:ext uri="{28A0092B-C50C-407E-A947-70E740481C1C}">
                <a14:useLocalDpi xmlns:a14="http://schemas.microsoft.com/office/drawing/2010/main" val="0"/>
              </a:ext>
            </a:extLst>
          </a:blip>
          <a:srcRect l="17278" t="25787" r="17389" b="25324"/>
          <a:stretch/>
        </p:blipFill>
        <p:spPr bwMode="auto">
          <a:xfrm>
            <a:off x="6948960" y="5765408"/>
            <a:ext cx="2119556" cy="9516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Kansas city zoo logo"/>
          <p:cNvPicPr>
            <a:picLocks noChangeAspect="1" noChangeArrowheads="1"/>
          </p:cNvPicPr>
          <p:nvPr/>
        </p:nvPicPr>
        <p:blipFill>
          <a:blip r:embed="rId19" cstate="print"/>
          <a:srcRect/>
          <a:stretch>
            <a:fillRect/>
          </a:stretch>
        </p:blipFill>
        <p:spPr bwMode="auto">
          <a:xfrm>
            <a:off x="3523639" y="3188874"/>
            <a:ext cx="3083327" cy="1276509"/>
          </a:xfrm>
          <a:prstGeom prst="rect">
            <a:avLst/>
          </a:prstGeom>
          <a:noFill/>
          <a:ln w="9525">
            <a:noFill/>
            <a:miter lim="800000"/>
            <a:headEnd/>
            <a:tailEnd/>
          </a:ln>
        </p:spPr>
      </p:pic>
      <p:pic>
        <p:nvPicPr>
          <p:cNvPr id="20" name="Picture 4" descr="Image result for world association of zoos and aquariums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64618" y="4524486"/>
            <a:ext cx="2221145" cy="9201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aza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07094" y="4738352"/>
            <a:ext cx="1989485" cy="61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1782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rotWithShape="1">
          <a:blip r:embed="rId3" cstate="print">
            <a:extLst/>
          </a:blip>
          <a:srcRect l="4043" r="20350"/>
          <a:stretch/>
        </p:blipFill>
        <p:spPr>
          <a:xfrm>
            <a:off x="228600" y="2236022"/>
            <a:ext cx="3512964" cy="3591128"/>
          </a:xfrm>
          <a:ln w="19050">
            <a:solidFill>
              <a:schemeClr val="accent2">
                <a:lumMod val="75000"/>
              </a:schemeClr>
            </a:solidFill>
          </a:ln>
          <a:effectLst/>
        </p:spPr>
      </p:pic>
      <p:sp>
        <p:nvSpPr>
          <p:cNvPr id="108548" name="Rectangle 3"/>
          <p:cNvSpPr>
            <a:spLocks noGrp="1" noChangeArrowheads="1"/>
          </p:cNvSpPr>
          <p:nvPr>
            <p:ph type="body" sz="half" idx="2"/>
          </p:nvPr>
        </p:nvSpPr>
        <p:spPr>
          <a:xfrm>
            <a:off x="3810000" y="2236022"/>
            <a:ext cx="5148882" cy="4469578"/>
          </a:xfrm>
        </p:spPr>
        <p:txBody>
          <a:bodyPr>
            <a:normAutofit lnSpcReduction="10000"/>
          </a:bodyPr>
          <a:lstStyle/>
          <a:p>
            <a:pPr eaLnBrk="1" hangingPunct="1">
              <a:spcAft>
                <a:spcPts val="1200"/>
              </a:spcAft>
            </a:pPr>
            <a:r>
              <a:rPr lang="en-US" altLang="en-US" sz="2400" dirty="0" smtClean="0">
                <a:solidFill>
                  <a:schemeClr val="accent2">
                    <a:lumMod val="50000"/>
                  </a:schemeClr>
                </a:solidFill>
                <a:cs typeface="Arial" panose="020B0604020202020204" pitchFamily="34" charset="0"/>
              </a:rPr>
              <a:t>Indonesia and Malaysia are developing countries and </a:t>
            </a:r>
            <a:r>
              <a:rPr lang="en-US" altLang="en-US" sz="2400" b="1" dirty="0" smtClean="0">
                <a:solidFill>
                  <a:schemeClr val="accent2">
                    <a:lumMod val="50000"/>
                  </a:schemeClr>
                </a:solidFill>
                <a:cs typeface="Arial" panose="020B0604020202020204" pitchFamily="34" charset="0"/>
              </a:rPr>
              <a:t>need ways to drive their </a:t>
            </a:r>
            <a:r>
              <a:rPr lang="en-US" altLang="en-US" sz="2400" b="1" dirty="0" smtClean="0">
                <a:solidFill>
                  <a:schemeClr val="accent2">
                    <a:lumMod val="50000"/>
                  </a:schemeClr>
                </a:solidFill>
                <a:cs typeface="Arial" panose="020B0604020202020204" pitchFamily="34" charset="0"/>
              </a:rPr>
              <a:t>economies</a:t>
            </a:r>
            <a:r>
              <a:rPr lang="en-US" altLang="en-US" sz="2400" dirty="0" smtClean="0">
                <a:solidFill>
                  <a:schemeClr val="accent2">
                    <a:lumMod val="50000"/>
                  </a:schemeClr>
                </a:solidFill>
                <a:cs typeface="Arial" panose="020B0604020202020204" pitchFamily="34" charset="0"/>
              </a:rPr>
              <a:t>.</a:t>
            </a:r>
            <a:endParaRPr lang="en-US" altLang="en-US" sz="2400" dirty="0" smtClean="0">
              <a:solidFill>
                <a:schemeClr val="accent2">
                  <a:lumMod val="50000"/>
                </a:schemeClr>
              </a:solidFill>
              <a:cs typeface="Arial" panose="020B0604020202020204" pitchFamily="34" charset="0"/>
            </a:endParaRPr>
          </a:p>
          <a:p>
            <a:pPr eaLnBrk="1" hangingPunct="1">
              <a:spcAft>
                <a:spcPts val="1200"/>
              </a:spcAft>
            </a:pPr>
            <a:r>
              <a:rPr lang="en-US" altLang="en-US" sz="2400" dirty="0" smtClean="0">
                <a:solidFill>
                  <a:schemeClr val="accent2">
                    <a:lumMod val="50000"/>
                  </a:schemeClr>
                </a:solidFill>
                <a:cs typeface="Arial" panose="020B0604020202020204" pitchFamily="34" charset="0"/>
              </a:rPr>
              <a:t>We realize that </a:t>
            </a:r>
            <a:r>
              <a:rPr lang="en-US" altLang="en-US" sz="2400" b="1" dirty="0" smtClean="0">
                <a:solidFill>
                  <a:schemeClr val="accent2">
                    <a:lumMod val="50000"/>
                  </a:schemeClr>
                </a:solidFill>
                <a:cs typeface="Arial" panose="020B0604020202020204" pitchFamily="34" charset="0"/>
              </a:rPr>
              <a:t>palm oil would be replaced with another crop</a:t>
            </a:r>
            <a:r>
              <a:rPr lang="en-US" altLang="en-US" sz="2400" dirty="0" smtClean="0">
                <a:solidFill>
                  <a:schemeClr val="accent2">
                    <a:lumMod val="50000"/>
                  </a:schemeClr>
                </a:solidFill>
                <a:cs typeface="Arial" panose="020B0604020202020204" pitchFamily="34" charset="0"/>
              </a:rPr>
              <a:t> that could cause worse environmental problems (like soy in the Amazon</a:t>
            </a:r>
            <a:r>
              <a:rPr lang="en-US" altLang="en-US" sz="2400" dirty="0" smtClean="0">
                <a:solidFill>
                  <a:schemeClr val="accent2">
                    <a:lumMod val="50000"/>
                  </a:schemeClr>
                </a:solidFill>
                <a:cs typeface="Arial" panose="020B0604020202020204" pitchFamily="34" charset="0"/>
              </a:rPr>
              <a:t>).</a:t>
            </a:r>
            <a:endParaRPr lang="en-US" altLang="en-US" sz="2400" dirty="0" smtClean="0">
              <a:solidFill>
                <a:schemeClr val="accent2">
                  <a:lumMod val="50000"/>
                </a:schemeClr>
              </a:solidFill>
              <a:cs typeface="Arial" panose="020B0604020202020204" pitchFamily="34" charset="0"/>
            </a:endParaRPr>
          </a:p>
          <a:p>
            <a:pPr eaLnBrk="1" hangingPunct="1">
              <a:spcAft>
                <a:spcPts val="1200"/>
              </a:spcAft>
            </a:pPr>
            <a:r>
              <a:rPr lang="en-US" altLang="en-US" sz="2400" b="1" dirty="0" smtClean="0">
                <a:solidFill>
                  <a:schemeClr val="accent2">
                    <a:lumMod val="50000"/>
                  </a:schemeClr>
                </a:solidFill>
                <a:cs typeface="Arial" panose="020B0604020202020204" pitchFamily="34" charset="0"/>
              </a:rPr>
              <a:t>Indonesia, China and India are the world’s largest consumers of palm </a:t>
            </a:r>
            <a:r>
              <a:rPr lang="en-US" altLang="en-US" sz="2400" b="1" dirty="0" smtClean="0">
                <a:solidFill>
                  <a:schemeClr val="accent2">
                    <a:lumMod val="50000"/>
                  </a:schemeClr>
                </a:solidFill>
                <a:cs typeface="Arial" panose="020B0604020202020204" pitchFamily="34" charset="0"/>
              </a:rPr>
              <a:t>oil</a:t>
            </a:r>
            <a:r>
              <a:rPr lang="en-US" altLang="en-US" sz="2400" dirty="0" smtClean="0">
                <a:solidFill>
                  <a:schemeClr val="accent2">
                    <a:lumMod val="50000"/>
                  </a:schemeClr>
                </a:solidFill>
                <a:cs typeface="Arial" panose="020B0604020202020204" pitchFamily="34" charset="0"/>
              </a:rPr>
              <a:t>, so a boycott in the US wouldn’t change much in terms of global consumption.</a:t>
            </a:r>
            <a:endParaRPr lang="en-US" altLang="en-US" sz="2400" dirty="0" smtClean="0">
              <a:solidFill>
                <a:schemeClr val="accent2">
                  <a:lumMod val="50000"/>
                </a:schemeClr>
              </a:solidFill>
              <a:cs typeface="Arial" panose="020B0604020202020204" pitchFamily="34" charset="0"/>
            </a:endParaRPr>
          </a:p>
          <a:p>
            <a:pPr eaLnBrk="1" hangingPunct="1">
              <a:spcAft>
                <a:spcPts val="1200"/>
              </a:spcAft>
            </a:pPr>
            <a:endParaRPr lang="en-US" altLang="en-US" sz="2600" dirty="0" smtClean="0"/>
          </a:p>
          <a:p>
            <a:pPr eaLnBrk="1" hangingPunct="1"/>
            <a:endParaRPr lang="en-US" altLang="en-US" sz="2400" dirty="0" smtClean="0"/>
          </a:p>
        </p:txBody>
      </p:sp>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7" name="Title 1"/>
          <p:cNvSpPr txBox="1">
            <a:spLocks/>
          </p:cNvSpPr>
          <p:nvPr/>
        </p:nvSpPr>
        <p:spPr>
          <a:xfrm>
            <a:off x="-228600" y="556285"/>
            <a:ext cx="84124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4000" b="1" dirty="0" smtClean="0">
                <a:solidFill>
                  <a:schemeClr val="bg1"/>
                </a:solidFill>
                <a:cs typeface="Arial" panose="020B0604020202020204" pitchFamily="34" charset="0"/>
              </a:rPr>
              <a:t>Why Boycotting is not the Solution</a:t>
            </a:r>
            <a:endParaRPr lang="en-US" sz="4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62100" y="1802604"/>
            <a:ext cx="6019799" cy="830997"/>
          </a:xfrm>
          <a:prstGeom prst="rect">
            <a:avLst/>
          </a:prstGeom>
          <a:noFill/>
        </p:spPr>
        <p:txBody>
          <a:bodyPr wrap="square" rtlCol="0">
            <a:spAutoFit/>
          </a:bodyPr>
          <a:lstStyle/>
          <a:p>
            <a:pPr algn="ctr"/>
            <a:r>
              <a:rPr lang="en-US" sz="2400" dirty="0" smtClean="0">
                <a:solidFill>
                  <a:schemeClr val="accent2">
                    <a:lumMod val="50000"/>
                  </a:schemeClr>
                </a:solidFill>
                <a:latin typeface="+mn-lt"/>
              </a:rPr>
              <a:t>Oil palms</a:t>
            </a:r>
            <a:r>
              <a:rPr lang="en-US" sz="2400" dirty="0" smtClean="0">
                <a:solidFill>
                  <a:schemeClr val="accent2">
                    <a:lumMod val="50000"/>
                  </a:schemeClr>
                </a:solidFill>
                <a:latin typeface="+mn-lt"/>
              </a:rPr>
              <a:t> </a:t>
            </a:r>
            <a:r>
              <a:rPr lang="en-US" sz="2400" dirty="0">
                <a:solidFill>
                  <a:schemeClr val="accent2">
                    <a:lumMod val="50000"/>
                  </a:schemeClr>
                </a:solidFill>
                <a:latin typeface="+mn-lt"/>
              </a:rPr>
              <a:t>can produce </a:t>
            </a:r>
            <a:r>
              <a:rPr lang="en-US" sz="2400" b="1" dirty="0">
                <a:solidFill>
                  <a:schemeClr val="accent2">
                    <a:lumMod val="50000"/>
                  </a:schemeClr>
                </a:solidFill>
                <a:latin typeface="+mn-lt"/>
              </a:rPr>
              <a:t>4-10 </a:t>
            </a:r>
            <a:r>
              <a:rPr lang="en-US" sz="2400" b="1" dirty="0" smtClean="0">
                <a:solidFill>
                  <a:schemeClr val="accent2">
                    <a:lumMod val="50000"/>
                  </a:schemeClr>
                </a:solidFill>
                <a:latin typeface="+mn-lt"/>
              </a:rPr>
              <a:t>times </a:t>
            </a:r>
            <a:r>
              <a:rPr lang="en-US" sz="2400" dirty="0" smtClean="0">
                <a:solidFill>
                  <a:schemeClr val="accent2">
                    <a:lumMod val="50000"/>
                  </a:schemeClr>
                </a:solidFill>
                <a:latin typeface="+mn-lt"/>
              </a:rPr>
              <a:t>more </a:t>
            </a:r>
            <a:r>
              <a:rPr lang="en-US" sz="2400" dirty="0" smtClean="0">
                <a:solidFill>
                  <a:schemeClr val="accent2">
                    <a:lumMod val="50000"/>
                  </a:schemeClr>
                </a:solidFill>
                <a:latin typeface="+mn-lt"/>
              </a:rPr>
              <a:t>oil </a:t>
            </a:r>
            <a:r>
              <a:rPr lang="en-US" sz="2400" dirty="0">
                <a:solidFill>
                  <a:schemeClr val="accent2">
                    <a:lumMod val="50000"/>
                  </a:schemeClr>
                </a:solidFill>
                <a:latin typeface="+mn-lt"/>
              </a:rPr>
              <a:t>per parcel of land than other oil </a:t>
            </a:r>
            <a:r>
              <a:rPr lang="en-US" sz="2400" dirty="0" smtClean="0">
                <a:solidFill>
                  <a:schemeClr val="accent2">
                    <a:lumMod val="50000"/>
                  </a:schemeClr>
                </a:solidFill>
                <a:latin typeface="+mn-lt"/>
              </a:rPr>
              <a:t>crops.</a:t>
            </a:r>
            <a:endParaRPr lang="en-US" sz="2400" dirty="0">
              <a:solidFill>
                <a:schemeClr val="accent2">
                  <a:lumMod val="50000"/>
                </a:schemeClr>
              </a:solidFill>
              <a:latin typeface="+mn-lt"/>
            </a:endParaRPr>
          </a:p>
        </p:txBody>
      </p:sp>
      <p:sp>
        <p:nvSpPr>
          <p:cNvPr id="4" name="TextBox 3"/>
          <p:cNvSpPr txBox="1"/>
          <p:nvPr/>
        </p:nvSpPr>
        <p:spPr>
          <a:xfrm>
            <a:off x="228600" y="3810000"/>
            <a:ext cx="2743200" cy="1200329"/>
          </a:xfrm>
          <a:prstGeom prst="rect">
            <a:avLst/>
          </a:prstGeom>
          <a:noFill/>
        </p:spPr>
        <p:txBody>
          <a:bodyPr wrap="square" rtlCol="0">
            <a:spAutoFit/>
          </a:bodyPr>
          <a:lstStyle/>
          <a:p>
            <a:r>
              <a:rPr lang="en-US" sz="2400" dirty="0" smtClean="0">
                <a:solidFill>
                  <a:schemeClr val="accent2">
                    <a:lumMod val="50000"/>
                  </a:schemeClr>
                </a:solidFill>
                <a:latin typeface="+mn-lt"/>
              </a:rPr>
              <a:t>Which means:</a:t>
            </a:r>
          </a:p>
          <a:p>
            <a:r>
              <a:rPr lang="en-US" sz="2400" b="1" dirty="0" smtClean="0">
                <a:solidFill>
                  <a:schemeClr val="accent2">
                    <a:lumMod val="50000"/>
                  </a:schemeClr>
                </a:solidFill>
                <a:latin typeface="+mn-lt"/>
              </a:rPr>
              <a:t>Less </a:t>
            </a:r>
            <a:r>
              <a:rPr lang="en-US" sz="2400" b="1" dirty="0">
                <a:solidFill>
                  <a:schemeClr val="accent2">
                    <a:lumMod val="50000"/>
                  </a:schemeClr>
                </a:solidFill>
                <a:latin typeface="+mn-lt"/>
              </a:rPr>
              <a:t>land </a:t>
            </a:r>
            <a:r>
              <a:rPr lang="en-US" sz="2400" dirty="0">
                <a:solidFill>
                  <a:schemeClr val="accent2">
                    <a:lumMod val="50000"/>
                  </a:schemeClr>
                </a:solidFill>
                <a:latin typeface="+mn-lt"/>
              </a:rPr>
              <a:t>is needed to produce </a:t>
            </a:r>
            <a:r>
              <a:rPr lang="en-US" sz="2400" b="1" dirty="0">
                <a:solidFill>
                  <a:schemeClr val="accent2">
                    <a:lumMod val="50000"/>
                  </a:schemeClr>
                </a:solidFill>
                <a:latin typeface="+mn-lt"/>
              </a:rPr>
              <a:t>more </a:t>
            </a:r>
            <a:r>
              <a:rPr lang="en-US" sz="2400" b="1" dirty="0" smtClean="0">
                <a:solidFill>
                  <a:schemeClr val="accent2">
                    <a:lumMod val="50000"/>
                  </a:schemeClr>
                </a:solidFill>
                <a:latin typeface="+mn-lt"/>
              </a:rPr>
              <a:t>oil.</a:t>
            </a:r>
            <a:endParaRPr lang="en-US" sz="2400" b="1" dirty="0">
              <a:solidFill>
                <a:schemeClr val="accent2">
                  <a:lumMod val="50000"/>
                </a:schemeClr>
              </a:solidFill>
              <a:latin typeface="+mn-lt"/>
            </a:endParaRPr>
          </a:p>
        </p:txBody>
      </p:sp>
      <p:pic>
        <p:nvPicPr>
          <p:cNvPr id="9"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1" name="Title 1"/>
          <p:cNvSpPr txBox="1">
            <a:spLocks/>
          </p:cNvSpPr>
          <p:nvPr/>
        </p:nvSpPr>
        <p:spPr>
          <a:xfrm>
            <a:off x="-152400" y="556285"/>
            <a:ext cx="83362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4000" b="1" dirty="0" smtClean="0">
                <a:solidFill>
                  <a:schemeClr val="bg1"/>
                </a:solidFill>
                <a:cs typeface="Arial" panose="020B0604020202020204" pitchFamily="34" charset="0"/>
              </a:rPr>
              <a:t>Why Boycotting is not the Solution</a:t>
            </a:r>
            <a:endParaRPr lang="en-US" sz="4000" b="1" dirty="0">
              <a:solidFill>
                <a:schemeClr val="bg1"/>
              </a:solidFill>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3048000"/>
            <a:ext cx="5738560" cy="3355909"/>
          </a:xfrm>
          <a:prstGeom prst="rect">
            <a:avLst/>
          </a:prstGeom>
          <a:ln w="19050">
            <a:solidFill>
              <a:schemeClr val="accent2">
                <a:lumMod val="75000"/>
              </a:schemeClr>
            </a:solidFill>
          </a:ln>
        </p:spPr>
      </p:pic>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29952" y="1542549"/>
            <a:ext cx="8884096" cy="464384"/>
          </a:xfrm>
        </p:spPr>
        <p:txBody>
          <a:bodyPr/>
          <a:lstStyle/>
          <a:p>
            <a:pPr algn="ctr" eaLnBrk="1" fontAlgn="auto" hangingPunct="1">
              <a:spcAft>
                <a:spcPts val="0"/>
              </a:spcAft>
              <a:defRPr/>
            </a:pPr>
            <a:r>
              <a:rPr lang="en-US" sz="2000" b="1" dirty="0" smtClean="0">
                <a:solidFill>
                  <a:schemeClr val="accent2">
                    <a:lumMod val="50000"/>
                  </a:schemeClr>
                </a:solidFill>
                <a:latin typeface="+mn-lt"/>
                <a:cs typeface="Arial" panose="020B0604020202020204" pitchFamily="34" charset="0"/>
              </a:rPr>
              <a:t>It is next to impossible to really know if a product is palm oil free.</a:t>
            </a:r>
            <a:endParaRPr lang="en-US" sz="2000" b="1" dirty="0">
              <a:solidFill>
                <a:schemeClr val="accent2">
                  <a:lumMod val="50000"/>
                </a:schemeClr>
              </a:solidFill>
              <a:latin typeface="+mn-lt"/>
              <a:cs typeface="Arial" panose="020B0604020202020204" pitchFamily="34" charset="0"/>
            </a:endParaRPr>
          </a:p>
        </p:txBody>
      </p:sp>
      <p:sp>
        <p:nvSpPr>
          <p:cNvPr id="2" name="Content Placeholder 1"/>
          <p:cNvSpPr>
            <a:spLocks noGrp="1"/>
          </p:cNvSpPr>
          <p:nvPr>
            <p:ph sz="half" idx="1"/>
          </p:nvPr>
        </p:nvSpPr>
        <p:spPr>
          <a:xfrm>
            <a:off x="294048" y="2004255"/>
            <a:ext cx="8784976" cy="4822371"/>
          </a:xfrm>
          <a:extLst/>
        </p:spPr>
        <p:txBody>
          <a:bodyPr numCol="3">
            <a:normAutofit fontScale="25000" lnSpcReduction="20000"/>
          </a:bodyPr>
          <a:lstStyle/>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arachamide</a:t>
            </a:r>
            <a:r>
              <a:rPr lang="en-US" sz="5600" dirty="0">
                <a:solidFill>
                  <a:schemeClr val="accent2">
                    <a:lumMod val="50000"/>
                  </a:schemeClr>
                </a:solidFill>
                <a:cs typeface="Arial" panose="020B0604020202020204" pitchFamily="34" charset="0"/>
              </a:rPr>
              <a:t> mea</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capric</a:t>
            </a:r>
            <a:r>
              <a:rPr lang="en-US" sz="5600" dirty="0">
                <a:solidFill>
                  <a:schemeClr val="accent2">
                    <a:lumMod val="50000"/>
                  </a:schemeClr>
                </a:solidFill>
                <a:cs typeface="Arial" panose="020B0604020202020204" pitchFamily="34" charset="0"/>
              </a:rPr>
              <a:t> triglyceride</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caprylic</a:t>
            </a:r>
            <a:r>
              <a:rPr lang="en-US" sz="5600" dirty="0">
                <a:solidFill>
                  <a:schemeClr val="accent2">
                    <a:lumMod val="50000"/>
                  </a:schemeClr>
                </a:solidFill>
                <a:cs typeface="Arial" panose="020B0604020202020204" pitchFamily="34" charset="0"/>
              </a:rPr>
              <a:t> triglyceride</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caprylyl</a:t>
            </a:r>
            <a:r>
              <a:rPr lang="en-US" sz="5600" dirty="0">
                <a:solidFill>
                  <a:schemeClr val="accent2">
                    <a:lumMod val="50000"/>
                  </a:schemeClr>
                </a:solidFill>
                <a:cs typeface="Arial" panose="020B0604020202020204" pitchFamily="34" charset="0"/>
              </a:rPr>
              <a:t> glycol</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cetyl</a:t>
            </a:r>
            <a:r>
              <a:rPr lang="en-US" sz="5600" dirty="0">
                <a:solidFill>
                  <a:schemeClr val="accent2">
                    <a:lumMod val="50000"/>
                  </a:schemeClr>
                </a:solidFill>
                <a:cs typeface="Arial" panose="020B0604020202020204" pitchFamily="34" charset="0"/>
              </a:rPr>
              <a:t> alcohol</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cocoa butter equivalent (CBE)</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cocoa butter substitute (CBE)</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elaeis</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guineensis</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emulsifier (some can be palm oil derived)</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epoxidized</a:t>
            </a:r>
            <a:r>
              <a:rPr lang="en-US" sz="5600" dirty="0">
                <a:solidFill>
                  <a:schemeClr val="accent2">
                    <a:lumMod val="50000"/>
                  </a:schemeClr>
                </a:solidFill>
                <a:cs typeface="Arial" panose="020B0604020202020204" pitchFamily="34" charset="0"/>
              </a:rPr>
              <a:t> palm oil (UV cured coatings)</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ethylene glycol </a:t>
            </a:r>
            <a:r>
              <a:rPr lang="en-US" sz="5600" dirty="0" err="1">
                <a:solidFill>
                  <a:schemeClr val="accent2">
                    <a:lumMod val="50000"/>
                  </a:schemeClr>
                </a:solidFill>
                <a:cs typeface="Arial" panose="020B0604020202020204" pitchFamily="34" charset="0"/>
              </a:rPr>
              <a:t>monostearate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ethylhexyl</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palmitate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fatty alcohol </a:t>
            </a:r>
            <a:r>
              <a:rPr lang="en-US" sz="5600" dirty="0" err="1">
                <a:solidFill>
                  <a:schemeClr val="accent2">
                    <a:lumMod val="50000"/>
                  </a:schemeClr>
                </a:solidFill>
                <a:cs typeface="Arial" panose="020B0604020202020204" pitchFamily="34" charset="0"/>
              </a:rPr>
              <a:t>sulphates</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glyceryl</a:t>
            </a:r>
            <a:r>
              <a:rPr lang="en-US" sz="5600" dirty="0">
                <a:solidFill>
                  <a:schemeClr val="accent2">
                    <a:lumMod val="50000"/>
                  </a:schemeClr>
                </a:solidFill>
                <a:cs typeface="Arial" panose="020B0604020202020204" pitchFamily="34" charset="0"/>
              </a:rPr>
              <a:t> stearate</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isopropyl</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isopropyl </a:t>
            </a:r>
            <a:r>
              <a:rPr lang="en-US" sz="5600" dirty="0" err="1">
                <a:solidFill>
                  <a:schemeClr val="accent2">
                    <a:lumMod val="50000"/>
                  </a:schemeClr>
                </a:solidFill>
                <a:cs typeface="Arial" panose="020B0604020202020204" pitchFamily="34" charset="0"/>
              </a:rPr>
              <a:t>palmitate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mono-glycerides of fatty acids</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myristoyl</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octyl</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palmitate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oleyl</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betaine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palm kernel oil</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palm oil</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palm </a:t>
            </a:r>
            <a:r>
              <a:rPr lang="en-US" sz="5600" dirty="0" err="1">
                <a:solidFill>
                  <a:schemeClr val="accent2">
                    <a:lumMod val="50000"/>
                  </a:schemeClr>
                </a:solidFill>
                <a:cs typeface="Arial" panose="020B0604020202020204" pitchFamily="34" charset="0"/>
              </a:rPr>
              <a:t>olein</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palm </a:t>
            </a:r>
            <a:r>
              <a:rPr lang="en-US" sz="5600" dirty="0" err="1">
                <a:solidFill>
                  <a:schemeClr val="accent2">
                    <a:lumMod val="50000"/>
                  </a:schemeClr>
                </a:solidFill>
                <a:cs typeface="Arial" panose="020B0604020202020204" pitchFamily="34" charset="0"/>
              </a:rPr>
              <a:t>stearine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palmitate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palmitoyl</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oxostearamide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palmitoyl</a:t>
            </a:r>
            <a:r>
              <a:rPr lang="en-US" sz="5600" dirty="0">
                <a:solidFill>
                  <a:schemeClr val="accent2">
                    <a:lumMod val="50000"/>
                  </a:schemeClr>
                </a:solidFill>
                <a:cs typeface="Arial" panose="020B0604020202020204" pitchFamily="34" charset="0"/>
              </a:rPr>
              <a:t> tetrapeptide-3</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peg-100 stearate</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peptide complex</a:t>
            </a: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saponified</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elaeis</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guineensis</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sls</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lauryl</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lauryl </a:t>
            </a:r>
            <a:r>
              <a:rPr lang="en-US" sz="5600" dirty="0" err="1">
                <a:solidFill>
                  <a:schemeClr val="accent2">
                    <a:lumMod val="50000"/>
                  </a:schemeClr>
                </a:solidFill>
                <a:cs typeface="Arial" panose="020B0604020202020204" pitchFamily="34" charset="0"/>
              </a:rPr>
              <a:t>sulphate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lauryl sulfate</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lauryl </a:t>
            </a:r>
            <a:r>
              <a:rPr lang="en-US" sz="5600" dirty="0" err="1">
                <a:solidFill>
                  <a:schemeClr val="accent2">
                    <a:lumMod val="50000"/>
                  </a:schemeClr>
                </a:solidFill>
                <a:cs typeface="Arial" panose="020B0604020202020204" pitchFamily="34" charset="0"/>
              </a:rPr>
              <a:t>sulfoacetate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palm </a:t>
            </a:r>
            <a:r>
              <a:rPr lang="en-US" sz="5600" dirty="0" err="1">
                <a:solidFill>
                  <a:schemeClr val="accent2">
                    <a:lumMod val="50000"/>
                  </a:schemeClr>
                </a:solidFill>
                <a:cs typeface="Arial" panose="020B0604020202020204" pitchFamily="34" charset="0"/>
              </a:rPr>
              <a:t>kernelate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palmate</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stearate</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a:t>
            </a:r>
            <a:r>
              <a:rPr lang="en-US" sz="5600" dirty="0" err="1">
                <a:solidFill>
                  <a:schemeClr val="accent2">
                    <a:lumMod val="50000"/>
                  </a:schemeClr>
                </a:solidFill>
                <a:cs typeface="Arial" panose="020B0604020202020204" pitchFamily="34" charset="0"/>
              </a:rPr>
              <a:t>laureth</a:t>
            </a:r>
            <a:r>
              <a:rPr lang="en-US" sz="5600" dirty="0">
                <a:solidFill>
                  <a:schemeClr val="accent2">
                    <a:lumMod val="50000"/>
                  </a:schemeClr>
                </a:solidFill>
                <a:cs typeface="Arial" panose="020B0604020202020204" pitchFamily="34" charset="0"/>
              </a:rPr>
              <a:t> sulfate</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a:t>
            </a:r>
            <a:r>
              <a:rPr lang="en-US" sz="5600" dirty="0" err="1">
                <a:solidFill>
                  <a:schemeClr val="accent2">
                    <a:lumMod val="50000"/>
                  </a:schemeClr>
                </a:solidFill>
                <a:cs typeface="Arial" panose="020B0604020202020204" pitchFamily="34" charset="0"/>
              </a:rPr>
              <a:t>laureth</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sulphate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sodium </a:t>
            </a:r>
            <a:r>
              <a:rPr lang="en-US" sz="5600" dirty="0" err="1">
                <a:solidFill>
                  <a:schemeClr val="accent2">
                    <a:lumMod val="50000"/>
                  </a:schemeClr>
                </a:solidFill>
                <a:cs typeface="Arial" panose="020B0604020202020204" pitchFamily="34" charset="0"/>
              </a:rPr>
              <a:t>lauroyl</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lactylate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err="1">
                <a:solidFill>
                  <a:schemeClr val="accent2">
                    <a:lumMod val="50000"/>
                  </a:schemeClr>
                </a:solidFill>
                <a:cs typeface="Arial" panose="020B0604020202020204" pitchFamily="34" charset="0"/>
              </a:rPr>
              <a:t>stearamidopropyl</a:t>
            </a:r>
            <a:r>
              <a:rPr lang="en-US" sz="5600" dirty="0">
                <a:solidFill>
                  <a:schemeClr val="accent2">
                    <a:lumMod val="50000"/>
                  </a:schemeClr>
                </a:solidFill>
                <a:cs typeface="Arial" panose="020B0604020202020204" pitchFamily="34" charset="0"/>
              </a:rPr>
              <a:t> </a:t>
            </a:r>
            <a:r>
              <a:rPr lang="en-US" sz="5600" dirty="0" err="1">
                <a:solidFill>
                  <a:schemeClr val="accent2">
                    <a:lumMod val="50000"/>
                  </a:schemeClr>
                </a:solidFill>
                <a:cs typeface="Arial" panose="020B0604020202020204" pitchFamily="34" charset="0"/>
              </a:rPr>
              <a:t>dimethylamine</a:t>
            </a:r>
            <a:endParaRPr lang="en-US" sz="5600" dirty="0">
              <a:solidFill>
                <a:schemeClr val="accent2">
                  <a:lumMod val="50000"/>
                </a:schemeClr>
              </a:solidFill>
              <a:cs typeface="Arial" panose="020B0604020202020204" pitchFamily="34" charset="0"/>
            </a:endParaRP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steareth-2</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steareth-20</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steareth-21</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stearic acid</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vegetable oil</a:t>
            </a:r>
          </a:p>
          <a:p>
            <a:pPr marL="582930" indent="-514350" eaLnBrk="1" fontAlgn="auto" hangingPunct="1">
              <a:spcAft>
                <a:spcPts val="200"/>
              </a:spcAft>
              <a:buFont typeface="+mj-lt"/>
              <a:buAutoNum type="arabicPeriod"/>
              <a:defRPr/>
            </a:pPr>
            <a:r>
              <a:rPr lang="en-US" sz="5600" dirty="0">
                <a:solidFill>
                  <a:schemeClr val="accent2">
                    <a:lumMod val="50000"/>
                  </a:schemeClr>
                </a:solidFill>
                <a:cs typeface="Arial" panose="020B0604020202020204" pitchFamily="34" charset="0"/>
              </a:rPr>
              <a:t>vitamin A </a:t>
            </a:r>
            <a:r>
              <a:rPr lang="en-US" sz="5600" dirty="0" smtClean="0">
                <a:solidFill>
                  <a:schemeClr val="accent2">
                    <a:lumMod val="50000"/>
                  </a:schemeClr>
                </a:solidFill>
                <a:cs typeface="Arial" panose="020B0604020202020204" pitchFamily="34" charset="0"/>
              </a:rPr>
              <a:t>palmitate</a:t>
            </a:r>
            <a:endParaRPr lang="en-US" sz="5600" dirty="0">
              <a:solidFill>
                <a:schemeClr val="accent2">
                  <a:lumMod val="50000"/>
                </a:schemeClr>
              </a:solidFill>
              <a:cs typeface="Arial" panose="020B0604020202020204" pitchFamily="34" charset="0"/>
            </a:endParaRPr>
          </a:p>
          <a:p>
            <a:pPr marL="411480" eaLnBrk="1" fontAlgn="auto" hangingPunct="1">
              <a:spcAft>
                <a:spcPts val="0"/>
              </a:spcAft>
              <a:buFont typeface="Wingdings"/>
              <a:buChar char=""/>
              <a:defRPr/>
            </a:pPr>
            <a:endParaRPr lang="en-US" dirty="0"/>
          </a:p>
        </p:txBody>
      </p:sp>
      <p:pic>
        <p:nvPicPr>
          <p:cNvPr id="4"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6" name="Title 1"/>
          <p:cNvSpPr txBox="1">
            <a:spLocks/>
          </p:cNvSpPr>
          <p:nvPr/>
        </p:nvSpPr>
        <p:spPr>
          <a:xfrm>
            <a:off x="259904" y="576545"/>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defRPr/>
            </a:pPr>
            <a:r>
              <a:rPr lang="en-US" sz="3000" b="1" dirty="0" smtClean="0">
                <a:solidFill>
                  <a:schemeClr val="bg1"/>
                </a:solidFill>
                <a:cs typeface="Arial" panose="020B0604020202020204" pitchFamily="34" charset="0"/>
              </a:rPr>
              <a:t>Example of 600+ Names for Palm Oil &amp; Derivatives</a:t>
            </a:r>
            <a:endParaRPr lang="en-US" sz="30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dult Orangutan Bukit Lawang.jpg"/>
          <p:cNvPicPr>
            <a:picLocks noChangeAspect="1"/>
          </p:cNvPicPr>
          <p:nvPr/>
        </p:nvPicPr>
        <p:blipFill>
          <a:blip r:embed="rId3" cstate="print"/>
          <a:stretch>
            <a:fillRect/>
          </a:stretch>
        </p:blipFill>
        <p:spPr>
          <a:xfrm>
            <a:off x="267612" y="2745057"/>
            <a:ext cx="3962400" cy="2631744"/>
          </a:xfrm>
          <a:prstGeom prst="rect">
            <a:avLst/>
          </a:prstGeom>
          <a:ln w="19050">
            <a:solidFill>
              <a:schemeClr val="accent2">
                <a:lumMod val="75000"/>
              </a:schemeClr>
            </a:solidFill>
          </a:ln>
          <a:effectLst>
            <a:reflection blurRad="6350" endPos="0" dist="101600" dir="5400000" sy="-100000" algn="bl" rotWithShape="0"/>
          </a:effectLst>
        </p:spPr>
      </p:pic>
      <p:pic>
        <p:nvPicPr>
          <p:cNvPr id="48133" name="Picture 5"/>
          <p:cNvPicPr>
            <a:picLocks noChangeAspect="1" noChangeArrowheads="1"/>
          </p:cNvPicPr>
          <p:nvPr/>
        </p:nvPicPr>
        <p:blipFill>
          <a:blip r:embed="rId4" cstate="print">
            <a:extLst/>
          </a:blip>
          <a:srcRect b="8333"/>
          <a:stretch>
            <a:fillRect/>
          </a:stretch>
        </p:blipFill>
        <p:spPr bwMode="auto">
          <a:xfrm>
            <a:off x="4654494" y="2747685"/>
            <a:ext cx="4304388" cy="2631744"/>
          </a:xfrm>
          <a:prstGeom prst="rect">
            <a:avLst/>
          </a:prstGeom>
          <a:noFill/>
          <a:ln w="19050">
            <a:solidFill>
              <a:schemeClr val="accent2">
                <a:lumMod val="75000"/>
              </a:schemeClr>
            </a:solidFill>
            <a:miter lim="800000"/>
            <a:headEnd/>
            <a:tailEnd/>
          </a:ln>
          <a:effectLst>
            <a:reflection blurRad="6350" endPos="0" dist="101600" dir="5400000" sy="-100000" algn="bl" rotWithShape="0"/>
          </a:effectLst>
          <a:extLst/>
        </p:spPr>
      </p:pic>
      <p:sp>
        <p:nvSpPr>
          <p:cNvPr id="111621" name="TextBox 1"/>
          <p:cNvSpPr txBox="1">
            <a:spLocks noChangeArrowheads="1"/>
          </p:cNvSpPr>
          <p:nvPr/>
        </p:nvSpPr>
        <p:spPr bwMode="auto">
          <a:xfrm>
            <a:off x="1066800" y="5606220"/>
            <a:ext cx="7735212" cy="830997"/>
          </a:xfrm>
          <a:prstGeom prst="rect">
            <a:avLst/>
          </a:prstGeom>
          <a:noFill/>
          <a:ln w="9525">
            <a:noFill/>
            <a:miter lim="800000"/>
            <a:headEnd/>
            <a:tailEnd/>
          </a:ln>
        </p:spPr>
        <p:txBody>
          <a:bodyPr wrap="square">
            <a:spAutoFit/>
          </a:bodyPr>
          <a:lstStyle/>
          <a:p>
            <a:r>
              <a:rPr lang="en-US" altLang="en-US" sz="2400" dirty="0" smtClean="0">
                <a:solidFill>
                  <a:schemeClr val="accent2">
                    <a:lumMod val="50000"/>
                  </a:schemeClr>
                </a:solidFill>
                <a:latin typeface="+mn-lt"/>
              </a:rPr>
              <a:t>    Results </a:t>
            </a:r>
            <a:r>
              <a:rPr lang="en-US" altLang="en-US" sz="2400" dirty="0">
                <a:solidFill>
                  <a:schemeClr val="accent2">
                    <a:lumMod val="50000"/>
                  </a:schemeClr>
                </a:solidFill>
                <a:latin typeface="+mn-lt"/>
              </a:rPr>
              <a:t>are showing that progress is being made </a:t>
            </a:r>
            <a:endParaRPr lang="en-US" altLang="en-US" sz="2400" dirty="0" smtClean="0">
              <a:solidFill>
                <a:schemeClr val="accent2">
                  <a:lumMod val="50000"/>
                </a:schemeClr>
              </a:solidFill>
              <a:latin typeface="+mn-lt"/>
            </a:endParaRPr>
          </a:p>
          <a:p>
            <a:r>
              <a:rPr lang="en-US" altLang="en-US" sz="2400" dirty="0" smtClean="0">
                <a:solidFill>
                  <a:schemeClr val="accent2">
                    <a:lumMod val="50000"/>
                  </a:schemeClr>
                </a:solidFill>
                <a:latin typeface="+mn-lt"/>
              </a:rPr>
              <a:t>toward a </a:t>
            </a:r>
            <a:r>
              <a:rPr lang="en-US" altLang="en-US" sz="2400" b="1" dirty="0">
                <a:solidFill>
                  <a:schemeClr val="accent2">
                    <a:lumMod val="50000"/>
                  </a:schemeClr>
                </a:solidFill>
                <a:latin typeface="+mn-lt"/>
              </a:rPr>
              <a:t>unified message about sustainable palm </a:t>
            </a:r>
            <a:r>
              <a:rPr lang="en-US" altLang="en-US" sz="2400" b="1" dirty="0" smtClean="0">
                <a:solidFill>
                  <a:schemeClr val="accent2">
                    <a:lumMod val="50000"/>
                  </a:schemeClr>
                </a:solidFill>
                <a:latin typeface="+mn-lt"/>
              </a:rPr>
              <a:t>oil</a:t>
            </a:r>
            <a:r>
              <a:rPr lang="en-US" altLang="en-US" sz="2400" dirty="0" smtClean="0">
                <a:solidFill>
                  <a:schemeClr val="accent2">
                    <a:lumMod val="50000"/>
                  </a:schemeClr>
                </a:solidFill>
                <a:latin typeface="+mn-lt"/>
              </a:rPr>
              <a:t>.</a:t>
            </a:r>
            <a:endParaRPr lang="en-US" altLang="en-US" sz="2400" dirty="0">
              <a:solidFill>
                <a:schemeClr val="accent2">
                  <a:lumMod val="50000"/>
                </a:schemeClr>
              </a:solidFill>
              <a:latin typeface="+mn-lt"/>
            </a:endParaRPr>
          </a:p>
        </p:txBody>
      </p:sp>
      <p:pic>
        <p:nvPicPr>
          <p:cNvPr id="6" name="Picture 2" descr="R:\GRAPHICS\Templates\IWP Power Point Presentation Folder\2014-2015 Power Point Presentation plain.jpg"/>
          <p:cNvPicPr>
            <a:picLocks noChangeAspect="1" noChangeArrowheads="1"/>
          </p:cNvPicPr>
          <p:nvPr/>
        </p:nvPicPr>
        <p:blipFill>
          <a:blip r:embed="rId5"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Title 1"/>
          <p:cNvSpPr txBox="1">
            <a:spLocks/>
          </p:cNvSpPr>
          <p:nvPr/>
        </p:nvSpPr>
        <p:spPr>
          <a:xfrm>
            <a:off x="-228600" y="556285"/>
            <a:ext cx="84124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4000" b="1" dirty="0" smtClean="0">
                <a:solidFill>
                  <a:schemeClr val="bg1"/>
                </a:solidFill>
                <a:cs typeface="Arial" panose="020B0604020202020204" pitchFamily="34" charset="0"/>
              </a:rPr>
              <a:t>Messaging for Zoos &amp; Aquariums</a:t>
            </a:r>
            <a:endParaRPr lang="en-US" sz="4000" b="1" dirty="0">
              <a:solidFill>
                <a:schemeClr val="bg1"/>
              </a:solidFill>
              <a:cs typeface="Arial" panose="020B0604020202020204" pitchFamily="34" charset="0"/>
            </a:endParaRPr>
          </a:p>
        </p:txBody>
      </p:sp>
      <p:sp>
        <p:nvSpPr>
          <p:cNvPr id="9" name="TextBox 1"/>
          <p:cNvSpPr txBox="1">
            <a:spLocks noChangeArrowheads="1"/>
          </p:cNvSpPr>
          <p:nvPr/>
        </p:nvSpPr>
        <p:spPr bwMode="auto">
          <a:xfrm>
            <a:off x="571500" y="1684641"/>
            <a:ext cx="8001000" cy="830997"/>
          </a:xfrm>
          <a:prstGeom prst="rect">
            <a:avLst/>
          </a:prstGeom>
          <a:noFill/>
          <a:ln w="9525">
            <a:noFill/>
            <a:miter lim="800000"/>
            <a:headEnd/>
            <a:tailEnd/>
          </a:ln>
        </p:spPr>
        <p:txBody>
          <a:bodyPr wrap="square">
            <a:spAutoFit/>
          </a:bodyPr>
          <a:lstStyle/>
          <a:p>
            <a:pPr algn="ctr"/>
            <a:r>
              <a:rPr lang="en-US" altLang="en-US" sz="2400" dirty="0" smtClean="0">
                <a:solidFill>
                  <a:schemeClr val="accent2">
                    <a:lumMod val="50000"/>
                  </a:schemeClr>
                </a:solidFill>
                <a:latin typeface="+mn-lt"/>
              </a:rPr>
              <a:t>For more than a decade, </a:t>
            </a:r>
            <a:r>
              <a:rPr lang="en-US" altLang="en-US" sz="2400" dirty="0" smtClean="0">
                <a:solidFill>
                  <a:schemeClr val="accent2">
                    <a:lumMod val="50000"/>
                  </a:schemeClr>
                </a:solidFill>
                <a:latin typeface="+mn-lt"/>
              </a:rPr>
              <a:t>Cheyenne Mountain Zoo </a:t>
            </a:r>
            <a:r>
              <a:rPr lang="en-US" altLang="en-US" sz="2400" dirty="0" smtClean="0">
                <a:solidFill>
                  <a:schemeClr val="accent2">
                    <a:lumMod val="50000"/>
                  </a:schemeClr>
                </a:solidFill>
                <a:latin typeface="+mn-lt"/>
              </a:rPr>
              <a:t>has facilitated </a:t>
            </a:r>
            <a:r>
              <a:rPr lang="en-US" altLang="en-US" sz="2400" dirty="0" smtClean="0">
                <a:solidFill>
                  <a:schemeClr val="accent2">
                    <a:lumMod val="50000"/>
                  </a:schemeClr>
                </a:solidFill>
                <a:latin typeface="+mn-lt"/>
              </a:rPr>
              <a:t>a palm oil awareness survey of US </a:t>
            </a:r>
            <a:r>
              <a:rPr lang="en-US" altLang="en-US" sz="2400" dirty="0" smtClean="0">
                <a:solidFill>
                  <a:schemeClr val="accent2">
                    <a:lumMod val="50000"/>
                  </a:schemeClr>
                </a:solidFill>
                <a:latin typeface="+mn-lt"/>
              </a:rPr>
              <a:t>Zoos.</a:t>
            </a:r>
            <a:endParaRPr lang="en-US" altLang="en-US" sz="2400" dirty="0">
              <a:solidFill>
                <a:schemeClr val="accent2">
                  <a:lumMod val="50000"/>
                </a:schemeClr>
              </a:solidFill>
              <a:latin typeface="+mn-lt"/>
            </a:endParaRP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3928279542"/>
              </p:ext>
            </p:extLst>
          </p:nvPr>
        </p:nvGraphicFramePr>
        <p:xfrm>
          <a:off x="1219200" y="2435497"/>
          <a:ext cx="7010400" cy="43942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9" name="Title 1"/>
          <p:cNvSpPr txBox="1">
            <a:spLocks/>
          </p:cNvSpPr>
          <p:nvPr/>
        </p:nvSpPr>
        <p:spPr>
          <a:xfrm>
            <a:off x="-228600" y="556285"/>
            <a:ext cx="84124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4000" b="1" dirty="0" smtClean="0">
                <a:solidFill>
                  <a:schemeClr val="bg1"/>
                </a:solidFill>
                <a:cs typeface="Arial" panose="020B0604020202020204" pitchFamily="34" charset="0"/>
              </a:rPr>
              <a:t>Consistent Messaging is Key</a:t>
            </a:r>
            <a:endParaRPr lang="en-US" sz="4000" b="1" dirty="0">
              <a:solidFill>
                <a:schemeClr val="bg1"/>
              </a:solidFill>
              <a:cs typeface="Arial" panose="020B0604020202020204" pitchFamily="34" charset="0"/>
            </a:endParaRPr>
          </a:p>
        </p:txBody>
      </p:sp>
      <p:sp>
        <p:nvSpPr>
          <p:cNvPr id="11" name="Rectangle 10"/>
          <p:cNvSpPr/>
          <p:nvPr/>
        </p:nvSpPr>
        <p:spPr>
          <a:xfrm>
            <a:off x="0" y="1905000"/>
            <a:ext cx="9144000" cy="461665"/>
          </a:xfrm>
          <a:prstGeom prst="rect">
            <a:avLst/>
          </a:prstGeom>
        </p:spPr>
        <p:txBody>
          <a:bodyPr wrap="square">
            <a:spAutoFit/>
          </a:bodyPr>
          <a:lstStyle/>
          <a:p>
            <a:pPr algn="ctr"/>
            <a:r>
              <a:rPr lang="en-US" sz="2400" b="1" dirty="0" smtClean="0">
                <a:solidFill>
                  <a:schemeClr val="accent2">
                    <a:lumMod val="50000"/>
                  </a:schemeClr>
                </a:solidFill>
                <a:latin typeface="+mn-lt"/>
              </a:rPr>
              <a:t>Palm </a:t>
            </a:r>
            <a:r>
              <a:rPr lang="en-US" sz="2400" b="1" dirty="0">
                <a:solidFill>
                  <a:schemeClr val="accent2">
                    <a:lumMod val="50000"/>
                  </a:schemeClr>
                </a:solidFill>
                <a:latin typeface="+mn-lt"/>
              </a:rPr>
              <a:t>Oil Messaging in N. </a:t>
            </a:r>
            <a:r>
              <a:rPr lang="en-US" sz="2400" b="1" dirty="0" smtClean="0">
                <a:solidFill>
                  <a:schemeClr val="accent2">
                    <a:lumMod val="50000"/>
                  </a:schemeClr>
                </a:solidFill>
                <a:latin typeface="+mn-lt"/>
              </a:rPr>
              <a:t>American Zoos &amp; Aquariums </a:t>
            </a:r>
            <a:r>
              <a:rPr lang="en-US" sz="2000" b="1" dirty="0">
                <a:solidFill>
                  <a:schemeClr val="accent1"/>
                </a:solidFill>
              </a:rPr>
              <a:t>2011</a:t>
            </a:r>
            <a:r>
              <a:rPr lang="en-US" sz="2000" b="1" dirty="0"/>
              <a:t>,</a:t>
            </a:r>
            <a:r>
              <a:rPr lang="en-US" sz="2000" b="1" dirty="0">
                <a:solidFill>
                  <a:schemeClr val="accent2"/>
                </a:solidFill>
              </a:rPr>
              <a:t> 2014</a:t>
            </a:r>
            <a:r>
              <a:rPr lang="en-US" sz="2000" b="1" dirty="0"/>
              <a:t>,</a:t>
            </a:r>
            <a:r>
              <a:rPr lang="en-US" sz="2000" b="1" dirty="0">
                <a:solidFill>
                  <a:schemeClr val="accent6"/>
                </a:solidFill>
              </a:rPr>
              <a:t> </a:t>
            </a:r>
            <a:r>
              <a:rPr lang="en-US" sz="2000" b="1" dirty="0" smtClean="0">
                <a:solidFill>
                  <a:schemeClr val="accent3"/>
                </a:solidFill>
              </a:rPr>
              <a:t>2020</a:t>
            </a:r>
            <a:endParaRPr lang="en-US" sz="2000" b="1" dirty="0">
              <a:solidFill>
                <a:schemeClr val="accent3"/>
              </a:solidFill>
            </a:endParaRPr>
          </a:p>
        </p:txBody>
      </p:sp>
    </p:spTree>
    <p:extLst>
      <p:ext uri="{BB962C8B-B14F-4D97-AF65-F5344CB8AC3E}">
        <p14:creationId xmlns:p14="http://schemas.microsoft.com/office/powerpoint/2010/main" val="10440092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3" name="Content Placeholder 2"/>
          <p:cNvSpPr>
            <a:spLocks noGrp="1"/>
          </p:cNvSpPr>
          <p:nvPr>
            <p:ph sz="half" idx="1"/>
          </p:nvPr>
        </p:nvSpPr>
        <p:spPr>
          <a:xfrm>
            <a:off x="4648200" y="2590799"/>
            <a:ext cx="3962400" cy="1822285"/>
          </a:xfrm>
        </p:spPr>
        <p:txBody>
          <a:bodyPr>
            <a:normAutofit/>
          </a:bodyPr>
          <a:lstStyle/>
          <a:p>
            <a:pPr marL="230188" indent="0" eaLnBrk="1" hangingPunct="1">
              <a:spcBef>
                <a:spcPct val="0"/>
              </a:spcBef>
              <a:spcAft>
                <a:spcPts val="2200"/>
              </a:spcAft>
              <a:buNone/>
            </a:pPr>
            <a:r>
              <a:rPr lang="en-US" altLang="en-US" sz="2400" dirty="0" smtClean="0">
                <a:solidFill>
                  <a:schemeClr val="accent2">
                    <a:lumMod val="50000"/>
                  </a:schemeClr>
                </a:solidFill>
                <a:cs typeface="Arial" panose="020B0604020202020204" pitchFamily="34" charset="0"/>
              </a:rPr>
              <a:t>Share sustainable palm oil messages &amp; action steps on social </a:t>
            </a:r>
            <a:r>
              <a:rPr lang="en-US" altLang="en-US" sz="2400" dirty="0" smtClean="0">
                <a:solidFill>
                  <a:schemeClr val="accent2">
                    <a:lumMod val="50000"/>
                  </a:schemeClr>
                </a:solidFill>
                <a:cs typeface="Arial" panose="020B0604020202020204" pitchFamily="34" charset="0"/>
              </a:rPr>
              <a:t>media.</a:t>
            </a:r>
            <a:endParaRPr lang="en-US" altLang="en-US" sz="2400" dirty="0" smtClean="0">
              <a:solidFill>
                <a:schemeClr val="accent2">
                  <a:lumMod val="50000"/>
                </a:schemeClr>
              </a:solidFill>
              <a:cs typeface="Arial" panose="020B0604020202020204" pitchFamily="34" charset="0"/>
            </a:endParaRPr>
          </a:p>
        </p:txBody>
      </p:sp>
      <p:pic>
        <p:nvPicPr>
          <p:cNvPr id="5" name="Picture 4" descr="IMG_0019.jpg"/>
          <p:cNvPicPr>
            <a:picLocks noChangeAspect="1"/>
          </p:cNvPicPr>
          <p:nvPr/>
        </p:nvPicPr>
        <p:blipFill>
          <a:blip r:embed="rId2" cstate="email">
            <a:extLst/>
          </a:blip>
          <a:stretch>
            <a:fillRect/>
          </a:stretch>
        </p:blipFill>
        <p:spPr>
          <a:xfrm>
            <a:off x="1066800" y="2057400"/>
            <a:ext cx="2819400" cy="2819400"/>
          </a:xfrm>
          <a:prstGeom prst="rect">
            <a:avLst/>
          </a:prstGeom>
          <a:solidFill>
            <a:srgbClr val="FFFFFF">
              <a:shade val="85000"/>
            </a:srgbClr>
          </a:solidFill>
          <a:ln w="76200" cap="sq" cmpd="sng">
            <a:solidFill>
              <a:srgbClr val="EEECE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2645" name="Picture 5"/>
          <p:cNvPicPr>
            <a:picLocks noChangeAspect="1" noChangeArrowheads="1"/>
          </p:cNvPicPr>
          <p:nvPr/>
        </p:nvPicPr>
        <p:blipFill>
          <a:blip r:embed="rId3" cstate="print"/>
          <a:srcRect/>
          <a:stretch>
            <a:fillRect/>
          </a:stretch>
        </p:blipFill>
        <p:spPr bwMode="auto">
          <a:xfrm>
            <a:off x="5578317" y="5181598"/>
            <a:ext cx="1401763" cy="1371600"/>
          </a:xfrm>
          <a:prstGeom prst="rect">
            <a:avLst/>
          </a:prstGeom>
          <a:noFill/>
          <a:ln w="9525">
            <a:noFill/>
            <a:miter lim="800000"/>
            <a:headEnd/>
            <a:tailEnd/>
          </a:ln>
        </p:spPr>
      </p:pic>
      <p:pic>
        <p:nvPicPr>
          <p:cNvPr id="107527" name="Picture 9"/>
          <p:cNvPicPr>
            <a:picLocks noChangeAspect="1" noChangeArrowheads="1"/>
          </p:cNvPicPr>
          <p:nvPr/>
        </p:nvPicPr>
        <p:blipFill>
          <a:blip r:embed="rId4" cstate="print"/>
          <a:srcRect l="30461" t="9927" r="30624" b="8823"/>
          <a:stretch>
            <a:fillRect/>
          </a:stretch>
        </p:blipFill>
        <p:spPr bwMode="auto">
          <a:xfrm>
            <a:off x="1138646" y="5200648"/>
            <a:ext cx="1033463" cy="1333500"/>
          </a:xfrm>
          <a:prstGeom prst="roundRect">
            <a:avLst>
              <a:gd name="adj" fmla="val 8594"/>
            </a:avLst>
          </a:prstGeom>
          <a:solidFill>
            <a:srgbClr val="FFFFFF">
              <a:shade val="85000"/>
            </a:srgbClr>
          </a:solidFill>
          <a:ln>
            <a:noFill/>
          </a:ln>
          <a:effectLst/>
        </p:spPr>
      </p:pic>
      <p:pic>
        <p:nvPicPr>
          <p:cNvPr id="112648" name="Picture 11" descr="http://4.bp.blogspot.com/_qd7B9IQnZSs/TUtqAB7Z69I/AAAAAAAAAPE/Jr0mG_DQuoE/s1600/logo_twitter_withbird_1000_allblue.png"/>
          <p:cNvPicPr>
            <a:picLocks noChangeAspect="1" noChangeArrowheads="1"/>
          </p:cNvPicPr>
          <p:nvPr/>
        </p:nvPicPr>
        <p:blipFill>
          <a:blip r:embed="rId5" cstate="print"/>
          <a:srcRect/>
          <a:stretch>
            <a:fillRect/>
          </a:stretch>
        </p:blipFill>
        <p:spPr bwMode="auto">
          <a:xfrm>
            <a:off x="2463438" y="5581647"/>
            <a:ext cx="3076575" cy="571500"/>
          </a:xfrm>
          <a:prstGeom prst="rect">
            <a:avLst/>
          </a:prstGeom>
          <a:noFill/>
          <a:ln w="9525">
            <a:noFill/>
            <a:miter lim="800000"/>
            <a:headEnd/>
            <a:tailEnd/>
          </a:ln>
        </p:spPr>
      </p:pic>
      <p:pic>
        <p:nvPicPr>
          <p:cNvPr id="1026" name="Picture 2" descr="File:Instagram logo 2016.svg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0080" y="5279841"/>
            <a:ext cx="1175113" cy="1175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GRAPHICS\Templates\IWP Power Point Presentation Folder\2014-2015 Power Point Presentation plain.jpg"/>
          <p:cNvPicPr>
            <a:picLocks noChangeAspect="1" noChangeArrowheads="1"/>
          </p:cNvPicPr>
          <p:nvPr/>
        </p:nvPicPr>
        <p:blipFill>
          <a:blip r:embed="rId7" cstate="print"/>
          <a:srcRect b="74444"/>
          <a:stretch>
            <a:fillRect/>
          </a:stretch>
        </p:blipFill>
        <p:spPr bwMode="auto">
          <a:xfrm>
            <a:off x="0" y="-124691"/>
            <a:ext cx="9144000" cy="1752600"/>
          </a:xfrm>
          <a:prstGeom prst="rect">
            <a:avLst/>
          </a:prstGeom>
          <a:noFill/>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2"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can do to Help</a:t>
            </a:r>
            <a:endParaRPr lang="en-US" sz="36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1092030" y="2091378"/>
            <a:ext cx="6934200" cy="4605982"/>
          </a:xfrm>
          <a:prstGeom prst="roundRect">
            <a:avLst>
              <a:gd name="adj" fmla="val 9286"/>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3667" name="Picture 7"/>
          <p:cNvPicPr>
            <a:picLocks noChangeAspect="1" noChangeArrowheads="1"/>
          </p:cNvPicPr>
          <p:nvPr/>
        </p:nvPicPr>
        <p:blipFill>
          <a:blip r:embed="rId3" cstate="print">
            <a:lum bright="70000" contrast="-70000"/>
          </a:blip>
          <a:srcRect/>
          <a:stretch>
            <a:fillRect/>
          </a:stretch>
        </p:blipFill>
        <p:spPr bwMode="auto">
          <a:xfrm>
            <a:off x="1323973" y="2266818"/>
            <a:ext cx="6410325" cy="4265612"/>
          </a:xfrm>
          <a:prstGeom prst="rect">
            <a:avLst/>
          </a:prstGeom>
          <a:noFill/>
          <a:ln w="9525">
            <a:noFill/>
            <a:miter lim="800000"/>
            <a:headEnd/>
            <a:tailEnd/>
          </a:ln>
        </p:spPr>
      </p:pic>
      <p:sp>
        <p:nvSpPr>
          <p:cNvPr id="2" name="Title 1"/>
          <p:cNvSpPr>
            <a:spLocks noGrp="1"/>
          </p:cNvSpPr>
          <p:nvPr>
            <p:ph type="title"/>
          </p:nvPr>
        </p:nvSpPr>
        <p:spPr>
          <a:xfrm>
            <a:off x="-304800" y="1563233"/>
            <a:ext cx="9448800" cy="533400"/>
          </a:xfrm>
        </p:spPr>
        <p:txBody>
          <a:bodyPr>
            <a:normAutofit/>
          </a:bodyPr>
          <a:lstStyle/>
          <a:p>
            <a:pPr algn="ctr" eaLnBrk="1" fontAlgn="auto" hangingPunct="1">
              <a:spcAft>
                <a:spcPts val="0"/>
              </a:spcAft>
              <a:defRPr/>
            </a:pPr>
            <a:r>
              <a:rPr lang="en-US" sz="2600" dirty="0" smtClean="0">
                <a:solidFill>
                  <a:schemeClr val="accent2">
                    <a:lumMod val="50000"/>
                  </a:schemeClr>
                </a:solidFill>
                <a:latin typeface="+mn-lt"/>
                <a:cs typeface="Arial" panose="020B0604020202020204" pitchFamily="34" charset="0"/>
              </a:rPr>
              <a:t>Promote </a:t>
            </a:r>
            <a:r>
              <a:rPr lang="en-US" sz="2600" dirty="0" smtClean="0">
                <a:solidFill>
                  <a:schemeClr val="accent2">
                    <a:lumMod val="50000"/>
                  </a:schemeClr>
                </a:solidFill>
                <a:latin typeface="+mn-lt"/>
                <a:cs typeface="Arial" panose="020B0604020202020204" pitchFamily="34" charset="0"/>
              </a:rPr>
              <a:t>WAZA’s </a:t>
            </a:r>
            <a:r>
              <a:rPr lang="en-US" sz="2600" dirty="0" err="1" smtClean="0">
                <a:solidFill>
                  <a:schemeClr val="accent2">
                    <a:lumMod val="50000"/>
                  </a:schemeClr>
                </a:solidFill>
                <a:latin typeface="+mn-lt"/>
                <a:cs typeface="Arial" panose="020B0604020202020204" pitchFamily="34" charset="0"/>
              </a:rPr>
              <a:t>PalmOil</a:t>
            </a:r>
            <a:r>
              <a:rPr lang="en-US" sz="2600" dirty="0" smtClean="0">
                <a:solidFill>
                  <a:schemeClr val="accent2">
                    <a:lumMod val="50000"/>
                  </a:schemeClr>
                </a:solidFill>
                <a:latin typeface="+mn-lt"/>
                <a:cs typeface="Arial" panose="020B0604020202020204" pitchFamily="34" charset="0"/>
              </a:rPr>
              <a:t> Scan app</a:t>
            </a:r>
            <a:endParaRPr lang="en-US" sz="2600" dirty="0">
              <a:solidFill>
                <a:schemeClr val="accent2">
                  <a:lumMod val="50000"/>
                </a:schemeClr>
              </a:solidFill>
              <a:latin typeface="+mn-lt"/>
              <a:cs typeface="Arial" panose="020B0604020202020204" pitchFamily="34" charset="0"/>
            </a:endParaRPr>
          </a:p>
        </p:txBody>
      </p:sp>
      <p:pic>
        <p:nvPicPr>
          <p:cNvPr id="7"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9"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dirty="0" smtClean="0">
                <a:solidFill>
                  <a:schemeClr val="bg1"/>
                </a:solidFill>
                <a:latin typeface="Arial" panose="020B0604020202020204" pitchFamily="34" charset="0"/>
                <a:cs typeface="Arial" panose="020B0604020202020204" pitchFamily="34" charset="0"/>
              </a:rPr>
              <a:t>What Zoos &amp; Aquariums </a:t>
            </a:r>
            <a:r>
              <a:rPr lang="en-US" dirty="0" smtClean="0">
                <a:solidFill>
                  <a:schemeClr val="bg1"/>
                </a:solidFill>
                <a:latin typeface="Arial" panose="020B0604020202020204" pitchFamily="34" charset="0"/>
                <a:cs typeface="Arial" panose="020B0604020202020204" pitchFamily="34" charset="0"/>
              </a:rPr>
              <a:t>Can Do </a:t>
            </a:r>
            <a:r>
              <a:rPr lang="en-US" dirty="0" smtClean="0">
                <a:solidFill>
                  <a:schemeClr val="bg1"/>
                </a:solidFill>
                <a:latin typeface="Arial" panose="020B0604020202020204" pitchFamily="34" charset="0"/>
                <a:cs typeface="Arial" panose="020B0604020202020204" pitchFamily="34" charset="0"/>
              </a:rPr>
              <a:t>to Help</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32202" t="7563" r="31514" b="5870"/>
          <a:stretch/>
        </p:blipFill>
        <p:spPr>
          <a:xfrm>
            <a:off x="1676400" y="2428606"/>
            <a:ext cx="2019300" cy="4038601"/>
          </a:xfrm>
          <a:prstGeom prst="rect">
            <a:avLst/>
          </a:prstGeom>
        </p:spPr>
      </p:pic>
      <p:sp>
        <p:nvSpPr>
          <p:cNvPr id="14" name="Title 1"/>
          <p:cNvSpPr txBox="1">
            <a:spLocks/>
          </p:cNvSpPr>
          <p:nvPr/>
        </p:nvSpPr>
        <p:spPr>
          <a:xfrm>
            <a:off x="3676204" y="3028335"/>
            <a:ext cx="4038599" cy="1287428"/>
          </a:xfrm>
          <a:prstGeom prst="rect">
            <a:avLst/>
          </a:prstGeom>
        </p:spPr>
        <p:txBody>
          <a:bodyPr vert="horz" lIns="91440" tIns="45720" rIns="91440" bIns="45720" rtlCol="0" anchor="b">
            <a:normAutofit fontScale="85000" lnSpcReduction="20000"/>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fontAlgn="auto">
              <a:spcAft>
                <a:spcPts val="0"/>
              </a:spcAft>
              <a:defRPr/>
            </a:pPr>
            <a:r>
              <a:rPr lang="en-US" sz="2600" dirty="0" smtClean="0">
                <a:solidFill>
                  <a:schemeClr val="accent2">
                    <a:lumMod val="50000"/>
                  </a:schemeClr>
                </a:solidFill>
                <a:latin typeface="+mn-lt"/>
                <a:cs typeface="Arial" panose="020B0604020202020204" pitchFamily="34" charset="0"/>
              </a:rPr>
              <a:t>Available on the</a:t>
            </a:r>
          </a:p>
          <a:p>
            <a:pPr algn="ctr" fontAlgn="auto">
              <a:spcAft>
                <a:spcPts val="0"/>
              </a:spcAft>
              <a:defRPr/>
            </a:pPr>
            <a:r>
              <a:rPr lang="en-US" sz="2600" dirty="0" smtClean="0">
                <a:solidFill>
                  <a:schemeClr val="accent2">
                    <a:lumMod val="50000"/>
                  </a:schemeClr>
                </a:solidFill>
                <a:latin typeface="+mn-lt"/>
                <a:cs typeface="Arial" panose="020B0604020202020204" pitchFamily="34" charset="0"/>
              </a:rPr>
              <a:t>App Store and Google Play</a:t>
            </a:r>
          </a:p>
          <a:p>
            <a:pPr algn="ctr" fontAlgn="auto">
              <a:spcAft>
                <a:spcPts val="0"/>
              </a:spcAft>
              <a:defRPr/>
            </a:pPr>
            <a:endParaRPr lang="en-US" sz="2600" dirty="0">
              <a:solidFill>
                <a:schemeClr val="accent2">
                  <a:lumMod val="50000"/>
                </a:schemeClr>
              </a:solidFill>
              <a:latin typeface="+mn-lt"/>
              <a:cs typeface="Arial" panose="020B0604020202020204" pitchFamily="34" charset="0"/>
            </a:endParaRPr>
          </a:p>
          <a:p>
            <a:pPr algn="ctr" fontAlgn="auto">
              <a:spcAft>
                <a:spcPts val="0"/>
              </a:spcAft>
              <a:defRPr/>
            </a:pPr>
            <a:endParaRPr lang="en-US" sz="2600" dirty="0" smtClean="0">
              <a:solidFill>
                <a:schemeClr val="accent2">
                  <a:lumMod val="50000"/>
                </a:schemeClr>
              </a:solidFill>
              <a:latin typeface="+mn-lt"/>
              <a:cs typeface="Arial" panose="020B0604020202020204" pitchFamily="34" charset="0"/>
            </a:endParaRPr>
          </a:p>
          <a:p>
            <a:pPr algn="ctr" fontAlgn="auto">
              <a:spcAft>
                <a:spcPts val="0"/>
              </a:spcAft>
              <a:defRPr/>
            </a:pPr>
            <a:r>
              <a:rPr lang="en-US" sz="2600" dirty="0" smtClean="0">
                <a:solidFill>
                  <a:schemeClr val="accent2">
                    <a:lumMod val="50000"/>
                  </a:schemeClr>
                </a:solidFill>
                <a:latin typeface="+mn-lt"/>
                <a:cs typeface="Arial" panose="020B0604020202020204" pitchFamily="34" charset="0"/>
              </a:rPr>
              <a:t>www.cmzoo.org/palmoilscan</a:t>
            </a:r>
            <a:endParaRPr lang="en-US" sz="2600" dirty="0">
              <a:solidFill>
                <a:schemeClr val="accent2">
                  <a:lumMod val="50000"/>
                </a:schemeClr>
              </a:solidFill>
              <a:latin typeface="+mn-lt"/>
              <a:cs typeface="Arial" panose="020B0604020202020204" pitchFamily="3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1513" y="4779232"/>
            <a:ext cx="1109705" cy="11097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txBox="1">
            <a:spLocks/>
          </p:cNvSpPr>
          <p:nvPr/>
        </p:nvSpPr>
        <p:spPr>
          <a:xfrm>
            <a:off x="304801" y="1752600"/>
            <a:ext cx="5257798" cy="1828800"/>
          </a:xfrm>
          <a:prstGeom prst="homePlate">
            <a:avLst/>
          </a:prstGeom>
          <a:solidFill>
            <a:schemeClr val="bg1"/>
          </a:solidFill>
          <a:ln w="76200">
            <a:solidFill>
              <a:schemeClr val="accent2">
                <a:lumMod val="75000"/>
              </a:schemeClr>
            </a:solidFill>
          </a:ln>
        </p:spPr>
        <p:txBody>
          <a:bodyPr vert="horz" lIns="91440" tIns="45720" rIns="91440" bIns="45720" rtlCol="0">
            <a:normAutofit fontScale="40000" lnSpcReduction="20000"/>
          </a:bodyPr>
          <a:lstStyle>
            <a:lvl1pPr marL="171450" indent="-173736" algn="l" defTabSz="914400" rtl="0" eaLnBrk="1" latinLnBrk="0" hangingPunct="1">
              <a:spcBef>
                <a:spcPts val="600"/>
              </a:spcBef>
              <a:spcAft>
                <a:spcPts val="0"/>
              </a:spcAft>
              <a:buClr>
                <a:schemeClr val="accent1"/>
              </a:buClr>
              <a:buFont typeface="Arial" pitchFamily="34" charset="0"/>
              <a:buChar char="•"/>
              <a:defRPr sz="2800" b="1" i="0" kern="1200" cap="none" spc="30" baseline="0">
                <a:solidFill>
                  <a:schemeClr val="accent1">
                    <a:lumMod val="75000"/>
                  </a:schemeClr>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400" b="1" kern="1200">
                <a:solidFill>
                  <a:schemeClr val="accent1"/>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b="1" kern="1200">
                <a:solidFill>
                  <a:srgbClr val="5A9414"/>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b="1" kern="1200">
                <a:solidFill>
                  <a:schemeClr val="accent1"/>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b="1" kern="1200" baseline="0">
                <a:solidFill>
                  <a:schemeClr val="accent1"/>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algn="ctr">
              <a:spcBef>
                <a:spcPts val="1800"/>
              </a:spcBef>
              <a:buClrTx/>
            </a:pPr>
            <a:endParaRPr lang="en-US" sz="800" dirty="0" smtClean="0">
              <a:solidFill>
                <a:srgbClr val="6FC00C"/>
              </a:solidFill>
              <a:latin typeface="Arial" panose="020B0604020202020204" pitchFamily="34" charset="0"/>
              <a:cs typeface="Arial" panose="020B0604020202020204" pitchFamily="34" charset="0"/>
            </a:endParaRPr>
          </a:p>
          <a:p>
            <a:pPr marL="170752" lvl="1" indent="0" algn="ctr">
              <a:spcBef>
                <a:spcPts val="1200"/>
              </a:spcBef>
              <a:spcAft>
                <a:spcPts val="1200"/>
              </a:spcAft>
              <a:buClrTx/>
              <a:buNone/>
            </a:pPr>
            <a:r>
              <a:rPr lang="en-US" sz="2700" dirty="0" smtClean="0">
                <a:solidFill>
                  <a:srgbClr val="6FC00C"/>
                </a:solidFill>
                <a:latin typeface="Arial" panose="020B0604020202020204" pitchFamily="34" charset="0"/>
                <a:cs typeface="Arial" panose="020B0604020202020204" pitchFamily="34" charset="0"/>
              </a:rPr>
              <a:t>Green = Excellent</a:t>
            </a:r>
          </a:p>
          <a:p>
            <a:pPr marL="170752" lvl="1" indent="0" algn="ctr">
              <a:spcBef>
                <a:spcPts val="1200"/>
              </a:spcBef>
              <a:spcAft>
                <a:spcPts val="1200"/>
              </a:spcAft>
              <a:buClrTx/>
              <a:buNone/>
            </a:pPr>
            <a:r>
              <a:rPr lang="en-US" sz="2700" dirty="0" smtClean="0">
                <a:solidFill>
                  <a:srgbClr val="DFDA00"/>
                </a:solidFill>
                <a:latin typeface="Arial" panose="020B0604020202020204" pitchFamily="34" charset="0"/>
                <a:cs typeface="Arial" panose="020B0604020202020204" pitchFamily="34" charset="0"/>
              </a:rPr>
              <a:t>Yellow = Good</a:t>
            </a:r>
          </a:p>
          <a:p>
            <a:pPr marL="170752" lvl="1" indent="0" algn="ctr">
              <a:spcBef>
                <a:spcPts val="1200"/>
              </a:spcBef>
              <a:spcAft>
                <a:spcPts val="1200"/>
              </a:spcAft>
              <a:buClrTx/>
              <a:buNone/>
            </a:pPr>
            <a:r>
              <a:rPr lang="en-US" sz="2700" dirty="0" smtClean="0">
                <a:solidFill>
                  <a:srgbClr val="FA6306"/>
                </a:solidFill>
                <a:latin typeface="Arial" panose="020B0604020202020204" pitchFamily="34" charset="0"/>
                <a:cs typeface="Arial" panose="020B0604020202020204" pitchFamily="34" charset="0"/>
              </a:rPr>
              <a:t>Orange = </a:t>
            </a:r>
            <a:r>
              <a:rPr lang="en-US" sz="2700" dirty="0" smtClean="0">
                <a:solidFill>
                  <a:srgbClr val="FA6306"/>
                </a:solidFill>
                <a:latin typeface="Arial" panose="020B0604020202020204" pitchFamily="34" charset="0"/>
                <a:cs typeface="Arial" panose="020B0604020202020204" pitchFamily="34" charset="0"/>
              </a:rPr>
              <a:t>Poor</a:t>
            </a:r>
          </a:p>
          <a:p>
            <a:pPr marL="170752" lvl="1" indent="0" algn="ctr">
              <a:spcBef>
                <a:spcPts val="1200"/>
              </a:spcBef>
              <a:spcAft>
                <a:spcPts val="1200"/>
              </a:spcAft>
              <a:buClrTx/>
              <a:buNone/>
            </a:pPr>
            <a:r>
              <a:rPr lang="en-US" sz="2700" dirty="0" smtClean="0">
                <a:solidFill>
                  <a:srgbClr val="FF0000"/>
                </a:solidFill>
                <a:latin typeface="Arial" panose="020B0604020202020204" pitchFamily="34" charset="0"/>
                <a:cs typeface="Arial" panose="020B0604020202020204" pitchFamily="34" charset="0"/>
              </a:rPr>
              <a:t>Red = No Commitment</a:t>
            </a:r>
            <a:endParaRPr lang="en-US" sz="2700" dirty="0">
              <a:solidFill>
                <a:srgbClr val="FF0000"/>
              </a:solidFill>
              <a:latin typeface="Arial" panose="020B0604020202020204" pitchFamily="34" charset="0"/>
              <a:cs typeface="Arial" panose="020B0604020202020204" pitchFamily="34" charset="0"/>
            </a:endParaRPr>
          </a:p>
        </p:txBody>
      </p:sp>
      <p:pic>
        <p:nvPicPr>
          <p:cNvPr id="8" name="Picture 2" descr="R:\GRAPHICS\Templates\IWP Power Point Presentation Folder\2014-2015 Power Point Presentation plain.jpg"/>
          <p:cNvPicPr>
            <a:picLocks noChangeAspect="1" noChangeArrowheads="1"/>
          </p:cNvPicPr>
          <p:nvPr/>
        </p:nvPicPr>
        <p:blipFill>
          <a:blip r:embed="rId2" cstate="print"/>
          <a:srcRect b="74444"/>
          <a:stretch>
            <a:fillRect/>
          </a:stretch>
        </p:blipFill>
        <p:spPr bwMode="auto">
          <a:xfrm>
            <a:off x="0" y="-124691"/>
            <a:ext cx="9144000" cy="1752600"/>
          </a:xfrm>
          <a:prstGeom prst="rect">
            <a:avLst/>
          </a:prstGeom>
          <a:noFill/>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0"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4000" b="1" dirty="0" smtClean="0">
                <a:solidFill>
                  <a:schemeClr val="bg1"/>
                </a:solidFill>
                <a:cs typeface="Arial" panose="020B0604020202020204" pitchFamily="34" charset="0"/>
              </a:rPr>
              <a:t>App Rating System</a:t>
            </a:r>
            <a:endParaRPr lang="en-US" sz="4000" b="1" dirty="0">
              <a:solidFill>
                <a:schemeClr val="bg1"/>
              </a:solidFill>
              <a:cs typeface="Arial" panose="020B0604020202020204" pitchFamily="34" charset="0"/>
            </a:endParaRPr>
          </a:p>
        </p:txBody>
      </p:sp>
      <p:pic>
        <p:nvPicPr>
          <p:cNvPr id="3" name="Content Placeholder 2"/>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8135" t="8120" r="18391" b="4321"/>
          <a:stretch/>
        </p:blipFill>
        <p:spPr>
          <a:xfrm>
            <a:off x="5562600" y="1555046"/>
            <a:ext cx="2819400" cy="5034644"/>
          </a:xfrm>
        </p:spPr>
      </p:pic>
      <p:sp>
        <p:nvSpPr>
          <p:cNvPr id="12" name="Title 1"/>
          <p:cNvSpPr txBox="1">
            <a:spLocks/>
          </p:cNvSpPr>
          <p:nvPr/>
        </p:nvSpPr>
        <p:spPr>
          <a:xfrm>
            <a:off x="304801" y="3932474"/>
            <a:ext cx="5257800" cy="56332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fontAlgn="auto">
              <a:spcAft>
                <a:spcPts val="1200"/>
              </a:spcAft>
              <a:defRPr/>
            </a:pPr>
            <a:r>
              <a:rPr lang="en-US" sz="2600" dirty="0" smtClean="0">
                <a:solidFill>
                  <a:schemeClr val="accent2">
                    <a:lumMod val="50000"/>
                  </a:schemeClr>
                </a:solidFill>
                <a:latin typeface="+mn-lt"/>
                <a:cs typeface="Arial" panose="020B0604020202020204" pitchFamily="34" charset="0"/>
              </a:rPr>
              <a:t>Companies receive a score based on:</a:t>
            </a:r>
            <a:endParaRPr lang="en-US" sz="2600" dirty="0">
              <a:solidFill>
                <a:schemeClr val="accent2">
                  <a:lumMod val="50000"/>
                </a:schemeClr>
              </a:solidFill>
              <a:latin typeface="+mn-lt"/>
              <a:cs typeface="Arial" panose="020B0604020202020204" pitchFamily="34" charset="0"/>
            </a:endParaRPr>
          </a:p>
        </p:txBody>
      </p:sp>
      <p:sp>
        <p:nvSpPr>
          <p:cNvPr id="13" name="Title 1"/>
          <p:cNvSpPr txBox="1">
            <a:spLocks/>
          </p:cNvSpPr>
          <p:nvPr/>
        </p:nvSpPr>
        <p:spPr>
          <a:xfrm>
            <a:off x="163030" y="4667630"/>
            <a:ext cx="3120656" cy="189193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marL="514350" indent="-514350" fontAlgn="auto">
              <a:spcAft>
                <a:spcPts val="1200"/>
              </a:spcAft>
              <a:buAutoNum type="arabicPeriod"/>
              <a:defRPr/>
            </a:pPr>
            <a:r>
              <a:rPr lang="en-US" sz="1600" dirty="0" smtClean="0">
                <a:solidFill>
                  <a:schemeClr val="accent2">
                    <a:lumMod val="50000"/>
                  </a:schemeClr>
                </a:solidFill>
                <a:latin typeface="+mn-lt"/>
                <a:cs typeface="Arial" panose="020B0604020202020204" pitchFamily="34" charset="0"/>
              </a:rPr>
              <a:t>Membership to the RSPO</a:t>
            </a:r>
          </a:p>
          <a:p>
            <a:pPr marL="514350" indent="-514350" fontAlgn="auto">
              <a:spcAft>
                <a:spcPts val="1200"/>
              </a:spcAft>
              <a:buAutoNum type="arabicPeriod"/>
              <a:defRPr/>
            </a:pPr>
            <a:endParaRPr lang="en-US" sz="1600" dirty="0" smtClean="0">
              <a:solidFill>
                <a:schemeClr val="accent2">
                  <a:lumMod val="50000"/>
                </a:schemeClr>
              </a:solidFill>
              <a:latin typeface="+mn-lt"/>
              <a:cs typeface="Arial" panose="020B0604020202020204" pitchFamily="34" charset="0"/>
            </a:endParaRPr>
          </a:p>
          <a:p>
            <a:pPr marL="514350" indent="-514350" fontAlgn="auto">
              <a:spcAft>
                <a:spcPts val="1200"/>
              </a:spcAft>
              <a:buAutoNum type="arabicPeriod"/>
              <a:defRPr/>
            </a:pPr>
            <a:r>
              <a:rPr lang="en-US" sz="1600" dirty="0" smtClean="0">
                <a:solidFill>
                  <a:schemeClr val="accent2">
                    <a:lumMod val="50000"/>
                  </a:schemeClr>
                </a:solidFill>
                <a:latin typeface="+mn-lt"/>
                <a:cs typeface="Arial" panose="020B0604020202020204" pitchFamily="34" charset="0"/>
              </a:rPr>
              <a:t>Amount of CSPO out of their total palm oil usage</a:t>
            </a:r>
          </a:p>
        </p:txBody>
      </p:sp>
      <p:sp>
        <p:nvSpPr>
          <p:cNvPr id="14" name="Title 1"/>
          <p:cNvSpPr txBox="1">
            <a:spLocks/>
          </p:cNvSpPr>
          <p:nvPr/>
        </p:nvSpPr>
        <p:spPr>
          <a:xfrm>
            <a:off x="3276600" y="4225955"/>
            <a:ext cx="3120656" cy="189193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marL="342900" indent="-342900" fontAlgn="auto">
              <a:spcAft>
                <a:spcPts val="1200"/>
              </a:spcAft>
              <a:buAutoNum type="arabicPeriod" startAt="4"/>
              <a:defRPr/>
            </a:pPr>
            <a:endParaRPr lang="en-US" sz="1600" dirty="0" smtClean="0">
              <a:solidFill>
                <a:schemeClr val="accent2">
                  <a:lumMod val="50000"/>
                </a:schemeClr>
              </a:solidFill>
              <a:latin typeface="+mn-lt"/>
              <a:cs typeface="Arial" panose="020B0604020202020204" pitchFamily="34" charset="0"/>
            </a:endParaRPr>
          </a:p>
          <a:p>
            <a:pPr fontAlgn="auto">
              <a:spcAft>
                <a:spcPts val="1200"/>
              </a:spcAft>
              <a:defRPr/>
            </a:pPr>
            <a:endParaRPr lang="en-US" sz="2600" dirty="0" smtClean="0">
              <a:solidFill>
                <a:schemeClr val="accent2">
                  <a:lumMod val="50000"/>
                </a:schemeClr>
              </a:solidFill>
              <a:latin typeface="+mn-lt"/>
              <a:cs typeface="Arial" panose="020B0604020202020204" pitchFamily="34" charset="0"/>
            </a:endParaRPr>
          </a:p>
        </p:txBody>
      </p:sp>
      <p:sp>
        <p:nvSpPr>
          <p:cNvPr id="15" name="Rectangle 14"/>
          <p:cNvSpPr/>
          <p:nvPr/>
        </p:nvSpPr>
        <p:spPr>
          <a:xfrm>
            <a:off x="3276599" y="4789281"/>
            <a:ext cx="2438401" cy="1477328"/>
          </a:xfrm>
          <a:prstGeom prst="rect">
            <a:avLst/>
          </a:prstGeom>
        </p:spPr>
        <p:txBody>
          <a:bodyPr wrap="square">
            <a:spAutoFit/>
          </a:bodyPr>
          <a:lstStyle/>
          <a:p>
            <a:pPr marL="342900" indent="-342900" fontAlgn="auto">
              <a:spcAft>
                <a:spcPts val="1200"/>
              </a:spcAft>
              <a:buAutoNum type="arabicPeriod" startAt="3"/>
              <a:defRPr/>
            </a:pPr>
            <a:r>
              <a:rPr lang="en-US" sz="1600" dirty="0" smtClean="0">
                <a:solidFill>
                  <a:schemeClr val="accent2">
                    <a:lumMod val="50000"/>
                  </a:schemeClr>
                </a:solidFill>
                <a:latin typeface="+mn-lt"/>
              </a:rPr>
              <a:t>Public</a:t>
            </a:r>
            <a:r>
              <a:rPr lang="en-US" sz="1600" dirty="0">
                <a:solidFill>
                  <a:schemeClr val="accent2">
                    <a:lumMod val="50000"/>
                  </a:schemeClr>
                </a:solidFill>
                <a:latin typeface="+mn-lt"/>
              </a:rPr>
              <a:t>, time-bound commitment to using 100% CSPO within the next 5 years</a:t>
            </a:r>
            <a:r>
              <a:rPr lang="en-US" sz="1600" dirty="0" smtClean="0">
                <a:solidFill>
                  <a:schemeClr val="accent2">
                    <a:lumMod val="50000"/>
                  </a:schemeClr>
                </a:solidFill>
                <a:latin typeface="+mn-lt"/>
              </a:rPr>
              <a:t>.</a:t>
            </a:r>
          </a:p>
          <a:p>
            <a:pPr marL="342900" indent="-342900" fontAlgn="auto">
              <a:spcAft>
                <a:spcPts val="1200"/>
              </a:spcAft>
              <a:buAutoNum type="arabicPeriod" startAt="3"/>
              <a:defRPr/>
            </a:pPr>
            <a:r>
              <a:rPr lang="en-US" sz="1600" dirty="0" smtClean="0">
                <a:solidFill>
                  <a:schemeClr val="accent2">
                    <a:lumMod val="50000"/>
                  </a:schemeClr>
                </a:solidFill>
                <a:latin typeface="+mn-lt"/>
              </a:rPr>
              <a:t>ACOP submission</a:t>
            </a:r>
          </a:p>
        </p:txBody>
      </p:sp>
    </p:spTree>
    <p:extLst>
      <p:ext uri="{BB962C8B-B14F-4D97-AF65-F5344CB8AC3E}">
        <p14:creationId xmlns:p14="http://schemas.microsoft.com/office/powerpoint/2010/main" val="75012973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1" name="Content Placeholder 6" descr="map.jpg"/>
          <p:cNvPicPr>
            <a:picLocks noGrp="1" noChangeAspect="1"/>
          </p:cNvPicPr>
          <p:nvPr>
            <p:ph sz="quarter" idx="1"/>
          </p:nvPr>
        </p:nvPicPr>
        <p:blipFill>
          <a:blip r:embed="rId2" cstate="print"/>
          <a:stretch>
            <a:fillRect/>
          </a:stretch>
        </p:blipFill>
        <p:spPr>
          <a:xfrm>
            <a:off x="1905000" y="2238370"/>
            <a:ext cx="5091471" cy="4465605"/>
          </a:xfrm>
          <a:solidFill>
            <a:srgbClr val="FFFFFF">
              <a:shade val="85000"/>
            </a:srgbClr>
          </a:solidFill>
          <a:ln w="19050">
            <a:solidFill>
              <a:schemeClr val="accent2">
                <a:lumMod val="75000"/>
              </a:schemeClr>
            </a:solidFill>
          </a:ln>
          <a:effectLst>
            <a:reflection blurRad="12700" endPos="0" dist="5000" dir="5400000" sy="-100000" algn="bl" rotWithShape="0"/>
          </a:effectLst>
        </p:spPr>
      </p:pic>
      <p:sp>
        <p:nvSpPr>
          <p:cNvPr id="4" name="TextBox 3"/>
          <p:cNvSpPr txBox="1"/>
          <p:nvPr/>
        </p:nvSpPr>
        <p:spPr>
          <a:xfrm>
            <a:off x="2209800" y="1627909"/>
            <a:ext cx="6629400" cy="523220"/>
          </a:xfrm>
          <a:prstGeom prst="rect">
            <a:avLst/>
          </a:prstGeom>
          <a:noFill/>
        </p:spPr>
        <p:txBody>
          <a:bodyPr wrap="square" rtlCol="0">
            <a:spAutoFit/>
          </a:bodyPr>
          <a:lstStyle/>
          <a:p>
            <a:r>
              <a:rPr lang="en-US" sz="2400" dirty="0" smtClean="0">
                <a:solidFill>
                  <a:schemeClr val="accent2">
                    <a:lumMod val="50000"/>
                  </a:schemeClr>
                </a:solidFill>
              </a:rPr>
              <a:t>       </a:t>
            </a:r>
            <a:r>
              <a:rPr lang="en-US" sz="2800" dirty="0" smtClean="0">
                <a:solidFill>
                  <a:schemeClr val="accent2">
                    <a:lumMod val="50000"/>
                  </a:schemeClr>
                </a:solidFill>
                <a:latin typeface="+mn-lt"/>
              </a:rPr>
              <a:t>Indonesia and Malaysia</a:t>
            </a:r>
            <a:endParaRPr lang="en-US" sz="2800" dirty="0">
              <a:solidFill>
                <a:schemeClr val="accent2">
                  <a:lumMod val="50000"/>
                </a:schemeClr>
              </a:solidFill>
              <a:latin typeface="+mn-lt"/>
            </a:endParaRPr>
          </a:p>
        </p:txBody>
      </p:sp>
      <p:pic>
        <p:nvPicPr>
          <p:cNvPr id="6"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sp>
        <p:nvSpPr>
          <p:cNvPr id="2" name="Title 1"/>
          <p:cNvSpPr>
            <a:spLocks noGrp="1"/>
          </p:cNvSpPr>
          <p:nvPr>
            <p:ph type="title"/>
          </p:nvPr>
        </p:nvSpPr>
        <p:spPr>
          <a:xfrm>
            <a:off x="-557571" y="451611"/>
            <a:ext cx="9144000" cy="941388"/>
          </a:xfrm>
        </p:spPr>
        <p:txBody>
          <a:bodyPr>
            <a:normAutofit/>
          </a:bodyPr>
          <a:lstStyle/>
          <a:p>
            <a:pPr algn="ctr">
              <a:defRPr/>
            </a:pPr>
            <a:r>
              <a:rPr lang="en-US" sz="3600" b="1" dirty="0" smtClean="0">
                <a:solidFill>
                  <a:schemeClr val="bg1"/>
                </a:solidFill>
                <a:cs typeface="Arial" panose="020B0604020202020204" pitchFamily="34" charset="0"/>
              </a:rPr>
              <a:t>Where is the Majority of Palm Oil Grown?</a:t>
            </a:r>
            <a:endParaRPr lang="en-US" sz="3600" b="1" dirty="0">
              <a:solidFill>
                <a:schemeClr val="bg1"/>
              </a:solidFill>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ontent Placeholder 3"/>
          <p:cNvSpPr>
            <a:spLocks noGrp="1"/>
          </p:cNvSpPr>
          <p:nvPr>
            <p:ph sz="half" idx="1"/>
          </p:nvPr>
        </p:nvSpPr>
        <p:spPr>
          <a:xfrm>
            <a:off x="1295400" y="1752600"/>
            <a:ext cx="6400800" cy="1066800"/>
          </a:xfrm>
        </p:spPr>
        <p:txBody>
          <a:bodyPr>
            <a:normAutofit/>
          </a:bodyPr>
          <a:lstStyle/>
          <a:p>
            <a:pPr algn="ctr">
              <a:buFont typeface="Wingdings" pitchFamily="2" charset="2"/>
              <a:buNone/>
            </a:pPr>
            <a:r>
              <a:rPr lang="en-US" altLang="en-US" sz="2600" b="1" dirty="0" smtClean="0">
                <a:solidFill>
                  <a:schemeClr val="accent2">
                    <a:lumMod val="50000"/>
                  </a:schemeClr>
                </a:solidFill>
                <a:cs typeface="Arial" panose="020B0604020202020204" pitchFamily="34" charset="0"/>
              </a:rPr>
              <a:t>	</a:t>
            </a:r>
            <a:r>
              <a:rPr lang="en-US" altLang="en-US" sz="2600" b="1" u="sng" dirty="0" smtClean="0">
                <a:solidFill>
                  <a:schemeClr val="accent2">
                    <a:lumMod val="50000"/>
                  </a:schemeClr>
                </a:solidFill>
                <a:cs typeface="Arial" panose="020B0604020202020204" pitchFamily="34" charset="0"/>
              </a:rPr>
              <a:t>Join the RSPO</a:t>
            </a:r>
            <a:r>
              <a:rPr lang="en-US" altLang="en-US" sz="2600" b="1" dirty="0" smtClean="0">
                <a:solidFill>
                  <a:schemeClr val="accent2">
                    <a:lumMod val="50000"/>
                  </a:schemeClr>
                </a:solidFill>
                <a:cs typeface="Arial" panose="020B0604020202020204" pitchFamily="34" charset="0"/>
              </a:rPr>
              <a:t> </a:t>
            </a:r>
            <a:r>
              <a:rPr lang="en-US" altLang="en-US" sz="2600" dirty="0" smtClean="0">
                <a:solidFill>
                  <a:schemeClr val="accent2">
                    <a:lumMod val="50000"/>
                  </a:schemeClr>
                </a:solidFill>
                <a:cs typeface="Arial" panose="020B0604020202020204" pitchFamily="34" charset="0"/>
              </a:rPr>
              <a:t>and be part of the solution with your voting </a:t>
            </a:r>
            <a:r>
              <a:rPr lang="en-US" altLang="en-US" sz="2600" dirty="0" smtClean="0">
                <a:solidFill>
                  <a:schemeClr val="accent2">
                    <a:lumMod val="50000"/>
                  </a:schemeClr>
                </a:solidFill>
                <a:cs typeface="Arial" panose="020B0604020202020204" pitchFamily="34" charset="0"/>
              </a:rPr>
              <a:t>power.</a:t>
            </a:r>
            <a:endParaRPr lang="en-US" altLang="en-US" sz="2600" dirty="0" smtClean="0">
              <a:solidFill>
                <a:schemeClr val="accent2">
                  <a:lumMod val="50000"/>
                </a:schemeClr>
              </a:solidFill>
              <a:cs typeface="Arial" panose="020B0604020202020204" pitchFamily="34" charset="0"/>
            </a:endParaRPr>
          </a:p>
        </p:txBody>
      </p:sp>
      <p:pic>
        <p:nvPicPr>
          <p:cNvPr id="11" name="Picture 10" descr="RSPOLogo.png"/>
          <p:cNvPicPr>
            <a:picLocks noChangeAspect="1"/>
          </p:cNvPicPr>
          <p:nvPr/>
        </p:nvPicPr>
        <p:blipFill>
          <a:blip r:embed="rId2" cstate="print"/>
          <a:srcRect/>
          <a:stretch>
            <a:fillRect/>
          </a:stretch>
        </p:blipFill>
        <p:spPr bwMode="auto">
          <a:xfrm>
            <a:off x="6858000" y="6019800"/>
            <a:ext cx="2057399" cy="621498"/>
          </a:xfrm>
          <a:prstGeom prst="rect">
            <a:avLst/>
          </a:prstGeom>
          <a:noFill/>
          <a:ln w="9525">
            <a:noFill/>
            <a:miter lim="800000"/>
            <a:headEnd/>
            <a:tailEnd/>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039" y="2819400"/>
            <a:ext cx="4893922" cy="3250441"/>
          </a:xfrm>
          <a:prstGeom prst="rect">
            <a:avLst/>
          </a:prstGeom>
          <a:ln w="19050">
            <a:solidFill>
              <a:schemeClr val="accent2">
                <a:lumMod val="75000"/>
              </a:schemeClr>
            </a:solidFill>
          </a:ln>
        </p:spPr>
      </p:pic>
      <p:pic>
        <p:nvPicPr>
          <p:cNvPr id="7"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sp>
        <p:nvSpPr>
          <p:cNvPr id="8"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a:t>
            </a:r>
            <a:r>
              <a:rPr lang="en-US" sz="3600" b="1" dirty="0" smtClean="0">
                <a:solidFill>
                  <a:schemeClr val="bg1"/>
                </a:solidFill>
                <a:cs typeface="Arial" panose="020B0604020202020204" pitchFamily="34" charset="0"/>
              </a:rPr>
              <a:t>Can </a:t>
            </a:r>
            <a:r>
              <a:rPr lang="en-US" sz="3600" b="1" dirty="0">
                <a:solidFill>
                  <a:schemeClr val="bg1"/>
                </a:solidFill>
                <a:cs typeface="Arial" panose="020B0604020202020204" pitchFamily="34" charset="0"/>
              </a:rPr>
              <a:t>D</a:t>
            </a:r>
            <a:r>
              <a:rPr lang="en-US" sz="3600" b="1" dirty="0" smtClean="0">
                <a:solidFill>
                  <a:schemeClr val="bg1"/>
                </a:solidFill>
                <a:cs typeface="Arial" panose="020B0604020202020204" pitchFamily="34" charset="0"/>
              </a:rPr>
              <a:t>o </a:t>
            </a:r>
            <a:r>
              <a:rPr lang="en-US" sz="3600" b="1" dirty="0" smtClean="0">
                <a:solidFill>
                  <a:schemeClr val="bg1"/>
                </a:solidFill>
                <a:cs typeface="Arial" panose="020B0604020202020204" pitchFamily="34" charset="0"/>
              </a:rPr>
              <a:t>to Help</a:t>
            </a:r>
            <a:endParaRPr lang="en-US" sz="3600" b="1" dirty="0">
              <a:solidFill>
                <a:schemeClr val="bg1"/>
              </a:solidFill>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97359"/>
            <a:ext cx="3810000" cy="4932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4594" y="1747878"/>
            <a:ext cx="4572000" cy="673100"/>
          </a:xfrm>
        </p:spPr>
        <p:txBody>
          <a:bodyPr>
            <a:normAutofit/>
          </a:bodyPr>
          <a:lstStyle/>
          <a:p>
            <a:pPr algn="ctr" eaLnBrk="1" fontAlgn="auto" hangingPunct="1">
              <a:spcAft>
                <a:spcPts val="1200"/>
              </a:spcAft>
              <a:defRPr/>
            </a:pPr>
            <a:r>
              <a:rPr lang="en-US" sz="2600" b="1" u="sng" dirty="0" smtClean="0">
                <a:solidFill>
                  <a:schemeClr val="accent2">
                    <a:lumMod val="50000"/>
                  </a:schemeClr>
                </a:solidFill>
                <a:latin typeface="+mn-lt"/>
                <a:cs typeface="Arial" panose="020B0604020202020204" pitchFamily="34" charset="0"/>
              </a:rPr>
              <a:t>Give guests a way to take action</a:t>
            </a:r>
            <a:endParaRPr lang="en-US" sz="2600" b="1" u="sng" dirty="0">
              <a:solidFill>
                <a:schemeClr val="accent2">
                  <a:lumMod val="50000"/>
                </a:schemeClr>
              </a:solidFill>
              <a:latin typeface="+mn-lt"/>
              <a:cs typeface="Arial" panose="020B0604020202020204" pitchFamily="34" charset="0"/>
            </a:endParaRPr>
          </a:p>
        </p:txBody>
      </p:sp>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sp>
        <p:nvSpPr>
          <p:cNvPr id="6"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a:t>
            </a:r>
            <a:r>
              <a:rPr lang="en-US" sz="3600" b="1" dirty="0" smtClean="0">
                <a:solidFill>
                  <a:schemeClr val="bg1"/>
                </a:solidFill>
                <a:cs typeface="Arial" panose="020B0604020202020204" pitchFamily="34" charset="0"/>
              </a:rPr>
              <a:t>Can </a:t>
            </a:r>
            <a:r>
              <a:rPr lang="en-US" sz="3600" b="1" dirty="0">
                <a:solidFill>
                  <a:schemeClr val="bg1"/>
                </a:solidFill>
                <a:cs typeface="Arial" panose="020B0604020202020204" pitchFamily="34" charset="0"/>
              </a:rPr>
              <a:t>D</a:t>
            </a:r>
            <a:r>
              <a:rPr lang="en-US" sz="3600" b="1" dirty="0" smtClean="0">
                <a:solidFill>
                  <a:schemeClr val="bg1"/>
                </a:solidFill>
                <a:cs typeface="Arial" panose="020B0604020202020204" pitchFamily="34" charset="0"/>
              </a:rPr>
              <a:t>o </a:t>
            </a:r>
            <a:r>
              <a:rPr lang="en-US" sz="3600" b="1" dirty="0" smtClean="0">
                <a:solidFill>
                  <a:schemeClr val="bg1"/>
                </a:solidFill>
                <a:cs typeface="Arial" panose="020B0604020202020204" pitchFamily="34" charset="0"/>
              </a:rPr>
              <a:t>to Help</a:t>
            </a:r>
            <a:endParaRPr lang="en-US" sz="3600" b="1" dirty="0">
              <a:solidFill>
                <a:schemeClr val="bg1"/>
              </a:solidFill>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9" name="Title 1"/>
          <p:cNvSpPr txBox="1">
            <a:spLocks/>
          </p:cNvSpPr>
          <p:nvPr/>
        </p:nvSpPr>
        <p:spPr>
          <a:xfrm>
            <a:off x="112989" y="2819400"/>
            <a:ext cx="4535211" cy="3951892"/>
          </a:xfrm>
          <a:prstGeom prst="rect">
            <a:avLst/>
          </a:prstGeom>
        </p:spPr>
        <p:txBody>
          <a:bodyPr vert="horz" lIns="91440" tIns="45720" rIns="91440" bIns="45720" rtlCol="0" anchor="t">
            <a:normAutofit fontScale="92500"/>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marL="457200" indent="-457200" fontAlgn="auto">
              <a:spcAft>
                <a:spcPts val="1200"/>
              </a:spcAft>
              <a:buFont typeface="Arial" panose="020B0604020202020204" pitchFamily="34" charset="0"/>
              <a:buChar char="•"/>
              <a:defRPr/>
            </a:pPr>
            <a:r>
              <a:rPr lang="en-US" sz="2600" dirty="0" smtClean="0">
                <a:solidFill>
                  <a:schemeClr val="accent2">
                    <a:lumMod val="50000"/>
                  </a:schemeClr>
                </a:solidFill>
                <a:latin typeface="+mn-lt"/>
                <a:cs typeface="Arial" panose="020B0604020202020204" pitchFamily="34" charset="0"/>
              </a:rPr>
              <a:t>Offer coloring sheets for kids with letters asking companies to source CSPO (see picture).</a:t>
            </a:r>
          </a:p>
          <a:p>
            <a:pPr marL="457200" indent="-457200" fontAlgn="auto">
              <a:spcAft>
                <a:spcPts val="1200"/>
              </a:spcAft>
              <a:buFont typeface="Arial" panose="020B0604020202020204" pitchFamily="34" charset="0"/>
              <a:buChar char="•"/>
              <a:defRPr/>
            </a:pPr>
            <a:r>
              <a:rPr lang="en-US" sz="2600" dirty="0" smtClean="0">
                <a:solidFill>
                  <a:schemeClr val="accent2">
                    <a:lumMod val="50000"/>
                  </a:schemeClr>
                </a:solidFill>
                <a:latin typeface="+mn-lt"/>
                <a:cs typeface="Arial" panose="020B0604020202020204" pitchFamily="34" charset="0"/>
              </a:rPr>
              <a:t>Offer petitions for guests to sign and mail them to companies that need to join the RSPO.</a:t>
            </a:r>
          </a:p>
          <a:p>
            <a:pPr marL="457200" indent="-457200" fontAlgn="auto">
              <a:spcAft>
                <a:spcPts val="1200"/>
              </a:spcAft>
              <a:buFont typeface="Arial" panose="020B0604020202020204" pitchFamily="34" charset="0"/>
              <a:buChar char="•"/>
              <a:defRPr/>
            </a:pPr>
            <a:r>
              <a:rPr lang="en-US" sz="2600" dirty="0" smtClean="0">
                <a:solidFill>
                  <a:schemeClr val="accent2">
                    <a:lumMod val="50000"/>
                  </a:schemeClr>
                </a:solidFill>
                <a:latin typeface="+mn-lt"/>
                <a:cs typeface="Arial" panose="020B0604020202020204" pitchFamily="34" charset="0"/>
              </a:rPr>
              <a:t>Have guests download the </a:t>
            </a:r>
            <a:r>
              <a:rPr lang="en-US" sz="2600" dirty="0" err="1" smtClean="0">
                <a:solidFill>
                  <a:schemeClr val="accent2">
                    <a:lumMod val="50000"/>
                  </a:schemeClr>
                </a:solidFill>
                <a:latin typeface="+mn-lt"/>
                <a:cs typeface="Arial" panose="020B0604020202020204" pitchFamily="34" charset="0"/>
              </a:rPr>
              <a:t>PalmOil</a:t>
            </a:r>
            <a:r>
              <a:rPr lang="en-US" sz="2600" dirty="0" smtClean="0">
                <a:solidFill>
                  <a:schemeClr val="accent2">
                    <a:lumMod val="50000"/>
                  </a:schemeClr>
                </a:solidFill>
                <a:latin typeface="+mn-lt"/>
                <a:cs typeface="Arial" panose="020B0604020202020204" pitchFamily="34" charset="0"/>
              </a:rPr>
              <a:t> Scan app and use it while shopping.</a:t>
            </a:r>
          </a:p>
          <a:p>
            <a:pPr marL="457200" indent="-457200" fontAlgn="auto">
              <a:spcAft>
                <a:spcPts val="1200"/>
              </a:spcAft>
              <a:buFont typeface="Arial" panose="020B0604020202020204" pitchFamily="34" charset="0"/>
              <a:buChar char="•"/>
              <a:defRPr/>
            </a:pPr>
            <a:endParaRPr lang="en-US" sz="2600" dirty="0" smtClean="0">
              <a:solidFill>
                <a:schemeClr val="accent2">
                  <a:lumMod val="50000"/>
                </a:schemeClr>
              </a:solidFill>
              <a:latin typeface="+mn-lt"/>
              <a:cs typeface="Arial" panose="020B0604020202020204" pitchFamily="34" charset="0"/>
            </a:endParaRPr>
          </a:p>
          <a:p>
            <a:pPr marL="457200" indent="-457200" fontAlgn="auto">
              <a:spcAft>
                <a:spcPts val="1200"/>
              </a:spcAft>
              <a:buFont typeface="Arial" panose="020B0604020202020204" pitchFamily="34" charset="0"/>
              <a:buChar char="•"/>
              <a:defRPr/>
            </a:pPr>
            <a:endParaRPr lang="en-US" sz="2600" dirty="0" smtClean="0">
              <a:solidFill>
                <a:schemeClr val="accent2">
                  <a:lumMod val="50000"/>
                </a:schemeClr>
              </a:solidFill>
              <a:latin typeface="+mn-lt"/>
              <a:cs typeface="Arial" panose="020B0604020202020204" pitchFamily="34" charset="0"/>
            </a:endParaRPr>
          </a:p>
          <a:p>
            <a:pPr marL="457200" indent="-457200" algn="ctr" fontAlgn="auto">
              <a:spcAft>
                <a:spcPts val="1200"/>
              </a:spcAft>
              <a:buFont typeface="Arial" panose="020B0604020202020204" pitchFamily="34" charset="0"/>
              <a:buChar char="•"/>
              <a:defRPr/>
            </a:pPr>
            <a:endParaRPr lang="en-US" sz="2600" dirty="0">
              <a:solidFill>
                <a:schemeClr val="accent2">
                  <a:lumMod val="50000"/>
                </a:schemeClr>
              </a:solidFill>
              <a:latin typeface="+mn-lt"/>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GRAPHICS\Templates\IWP Power Point Presentation Folder\2014-2015 Power Point Presentation plain.jpg"/>
          <p:cNvPicPr>
            <a:picLocks noChangeAspect="1" noChangeArrowheads="1"/>
          </p:cNvPicPr>
          <p:nvPr/>
        </p:nvPicPr>
        <p:blipFill>
          <a:blip r:embed="rId2"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7"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a:t>
            </a:r>
            <a:r>
              <a:rPr lang="en-US" sz="3600" b="1" dirty="0" smtClean="0">
                <a:solidFill>
                  <a:schemeClr val="bg1"/>
                </a:solidFill>
                <a:cs typeface="Arial" panose="020B0604020202020204" pitchFamily="34" charset="0"/>
              </a:rPr>
              <a:t>Can </a:t>
            </a:r>
            <a:r>
              <a:rPr lang="en-US" sz="3600" b="1" dirty="0">
                <a:solidFill>
                  <a:schemeClr val="bg1"/>
                </a:solidFill>
                <a:cs typeface="Arial" panose="020B0604020202020204" pitchFamily="34" charset="0"/>
              </a:rPr>
              <a:t>D</a:t>
            </a:r>
            <a:r>
              <a:rPr lang="en-US" sz="3600" b="1" dirty="0" smtClean="0">
                <a:solidFill>
                  <a:schemeClr val="bg1"/>
                </a:solidFill>
                <a:cs typeface="Arial" panose="020B0604020202020204" pitchFamily="34" charset="0"/>
              </a:rPr>
              <a:t>o </a:t>
            </a:r>
            <a:r>
              <a:rPr lang="en-US" sz="3600" b="1" dirty="0" smtClean="0">
                <a:solidFill>
                  <a:schemeClr val="bg1"/>
                </a:solidFill>
                <a:cs typeface="Arial" panose="020B0604020202020204" pitchFamily="34" charset="0"/>
              </a:rPr>
              <a:t>to Help</a:t>
            </a:r>
            <a:endParaRPr lang="en-US" sz="3600" b="1" dirty="0">
              <a:solidFill>
                <a:schemeClr val="bg1"/>
              </a:solidFill>
              <a:cs typeface="Arial" panose="020B0604020202020204" pitchFamily="34" charset="0"/>
            </a:endParaRPr>
          </a:p>
        </p:txBody>
      </p:sp>
      <p:pic>
        <p:nvPicPr>
          <p:cNvPr id="8" name="Picture 2"/>
          <p:cNvPicPr>
            <a:picLocks noChangeAspect="1" noChangeArrowheads="1"/>
          </p:cNvPicPr>
          <p:nvPr/>
        </p:nvPicPr>
        <p:blipFill rotWithShape="1">
          <a:blip r:embed="rId4" cstate="print">
            <a:extLst/>
          </a:blip>
          <a:srcRect l="30605" t="1470" r="31117" b="9294"/>
          <a:stretch/>
        </p:blipFill>
        <p:spPr bwMode="auto">
          <a:xfrm>
            <a:off x="4953000" y="1746745"/>
            <a:ext cx="3733800" cy="4893789"/>
          </a:xfrm>
          <a:prstGeom prst="rect">
            <a:avLst/>
          </a:prstGeom>
          <a:noFill/>
          <a:ln w="19050">
            <a:solidFill>
              <a:srgbClr val="432411"/>
            </a:solidFill>
            <a:miter lim="800000"/>
            <a:headEnd/>
            <a:tailEnd/>
          </a:ln>
          <a:effectLst/>
          <a:extLst/>
        </p:spPr>
      </p:pic>
      <p:sp>
        <p:nvSpPr>
          <p:cNvPr id="9" name="Content Placeholder 3"/>
          <p:cNvSpPr>
            <a:spLocks noGrp="1"/>
          </p:cNvSpPr>
          <p:nvPr>
            <p:ph sz="half" idx="1"/>
          </p:nvPr>
        </p:nvSpPr>
        <p:spPr>
          <a:xfrm>
            <a:off x="762000" y="3154771"/>
            <a:ext cx="3581400" cy="2971800"/>
          </a:xfrm>
        </p:spPr>
        <p:txBody>
          <a:bodyPr>
            <a:normAutofit/>
          </a:bodyPr>
          <a:lstStyle/>
          <a:p>
            <a:pPr eaLnBrk="1" hangingPunct="1">
              <a:spcBef>
                <a:spcPts val="1600"/>
              </a:spcBef>
            </a:pPr>
            <a:r>
              <a:rPr lang="en-US" altLang="en-US" sz="2400" dirty="0" smtClean="0">
                <a:solidFill>
                  <a:schemeClr val="accent2">
                    <a:lumMod val="50000"/>
                  </a:schemeClr>
                </a:solidFill>
                <a:cs typeface="Arial" panose="020B0604020202020204" pitchFamily="34" charset="0"/>
              </a:rPr>
              <a:t>Tell guests about palm </a:t>
            </a:r>
            <a:r>
              <a:rPr lang="en-US" altLang="en-US" sz="2400" dirty="0" smtClean="0">
                <a:solidFill>
                  <a:schemeClr val="accent2">
                    <a:lumMod val="50000"/>
                  </a:schemeClr>
                </a:solidFill>
                <a:cs typeface="Arial" panose="020B0604020202020204" pitchFamily="34" charset="0"/>
              </a:rPr>
              <a:t>oil and how it can affect orangutans, tigers, etc.</a:t>
            </a:r>
            <a:endParaRPr lang="en-US" altLang="en-US" sz="2400" dirty="0" smtClean="0">
              <a:solidFill>
                <a:schemeClr val="accent2">
                  <a:lumMod val="50000"/>
                </a:schemeClr>
              </a:solidFill>
              <a:cs typeface="Arial" panose="020B0604020202020204" pitchFamily="34" charset="0"/>
            </a:endParaRPr>
          </a:p>
          <a:p>
            <a:pPr eaLnBrk="1" hangingPunct="1">
              <a:spcBef>
                <a:spcPts val="1600"/>
              </a:spcBef>
            </a:pPr>
            <a:r>
              <a:rPr lang="en-US" altLang="en-US" sz="2400" dirty="0" smtClean="0">
                <a:solidFill>
                  <a:schemeClr val="accent2">
                    <a:lumMod val="50000"/>
                  </a:schemeClr>
                </a:solidFill>
                <a:cs typeface="Arial" panose="020B0604020202020204" pitchFamily="34" charset="0"/>
              </a:rPr>
              <a:t>“</a:t>
            </a:r>
            <a:r>
              <a:rPr lang="en-US" altLang="en-US" sz="2400" dirty="0" smtClean="0">
                <a:solidFill>
                  <a:schemeClr val="accent2">
                    <a:lumMod val="50000"/>
                  </a:schemeClr>
                </a:solidFill>
                <a:cs typeface="Arial" panose="020B0604020202020204" pitchFamily="34" charset="0"/>
              </a:rPr>
              <a:t>Elevator </a:t>
            </a:r>
            <a:r>
              <a:rPr lang="en-US" altLang="en-US" sz="2400" dirty="0" smtClean="0">
                <a:solidFill>
                  <a:schemeClr val="accent2">
                    <a:lumMod val="50000"/>
                  </a:schemeClr>
                </a:solidFill>
                <a:cs typeface="Arial" panose="020B0604020202020204" pitchFamily="34" charset="0"/>
              </a:rPr>
              <a:t>s</a:t>
            </a:r>
            <a:r>
              <a:rPr lang="en-US" altLang="en-US" sz="2400" dirty="0" smtClean="0">
                <a:solidFill>
                  <a:schemeClr val="accent2">
                    <a:lumMod val="50000"/>
                  </a:schemeClr>
                </a:solidFill>
                <a:cs typeface="Arial" panose="020B0604020202020204" pitchFamily="34" charset="0"/>
              </a:rPr>
              <a:t>peech” ideas can be downloaded </a:t>
            </a:r>
            <a:r>
              <a:rPr lang="en-US" altLang="en-US" sz="2400" dirty="0" smtClean="0">
                <a:solidFill>
                  <a:schemeClr val="accent2">
                    <a:lumMod val="50000"/>
                  </a:schemeClr>
                </a:solidFill>
                <a:cs typeface="Arial" panose="020B0604020202020204" pitchFamily="34" charset="0"/>
              </a:rPr>
              <a:t>at </a:t>
            </a:r>
            <a:r>
              <a:rPr lang="en-US" altLang="en-US" sz="2400" dirty="0" smtClean="0">
                <a:solidFill>
                  <a:schemeClr val="accent2">
                    <a:lumMod val="50000"/>
                  </a:schemeClr>
                </a:solidFill>
                <a:cs typeface="Arial" panose="020B0604020202020204" pitchFamily="34" charset="0"/>
              </a:rPr>
              <a:t>cmzoo.org/</a:t>
            </a:r>
            <a:r>
              <a:rPr lang="en-US" altLang="en-US" sz="2400" dirty="0" err="1" smtClean="0">
                <a:solidFill>
                  <a:schemeClr val="accent2">
                    <a:lumMod val="50000"/>
                  </a:schemeClr>
                </a:solidFill>
                <a:cs typeface="Arial" panose="020B0604020202020204" pitchFamily="34" charset="0"/>
              </a:rPr>
              <a:t>palmoiltoolkit</a:t>
            </a:r>
            <a:endParaRPr lang="en-US" altLang="en-US" sz="2400" dirty="0" smtClean="0">
              <a:solidFill>
                <a:schemeClr val="accent2">
                  <a:lumMod val="50000"/>
                </a:schemeClr>
              </a:solidFill>
              <a:cs typeface="Arial" panose="020B0604020202020204" pitchFamily="34" charset="0"/>
            </a:endParaRPr>
          </a:p>
          <a:p>
            <a:pPr eaLnBrk="1" hangingPunct="1">
              <a:spcBef>
                <a:spcPts val="1600"/>
              </a:spcBef>
            </a:pPr>
            <a:endParaRPr lang="en-US" altLang="en-US" sz="2600" dirty="0" smtClean="0"/>
          </a:p>
        </p:txBody>
      </p:sp>
      <p:sp>
        <p:nvSpPr>
          <p:cNvPr id="10" name="TextBox 9"/>
          <p:cNvSpPr txBox="1"/>
          <p:nvPr/>
        </p:nvSpPr>
        <p:spPr>
          <a:xfrm>
            <a:off x="228600" y="2133600"/>
            <a:ext cx="4648200" cy="492443"/>
          </a:xfrm>
          <a:prstGeom prst="rect">
            <a:avLst/>
          </a:prstGeom>
          <a:noFill/>
        </p:spPr>
        <p:txBody>
          <a:bodyPr wrap="square" rtlCol="0">
            <a:spAutoFit/>
          </a:bodyPr>
          <a:lstStyle/>
          <a:p>
            <a:pPr algn="ctr"/>
            <a:r>
              <a:rPr lang="en-US" sz="2600" b="1" u="sng" dirty="0" smtClean="0">
                <a:solidFill>
                  <a:schemeClr val="accent2">
                    <a:lumMod val="50000"/>
                  </a:schemeClr>
                </a:solidFill>
                <a:latin typeface="+mn-lt"/>
              </a:rPr>
              <a:t>Have c</a:t>
            </a:r>
            <a:r>
              <a:rPr lang="en-US" sz="2600" b="1" u="sng" dirty="0" smtClean="0">
                <a:solidFill>
                  <a:schemeClr val="accent2">
                    <a:lumMod val="50000"/>
                  </a:schemeClr>
                </a:solidFill>
                <a:latin typeface="+mn-lt"/>
              </a:rPr>
              <a:t>onversations with guests</a:t>
            </a:r>
            <a:endParaRPr lang="en-US" sz="2600" b="1" u="sng" dirty="0">
              <a:solidFill>
                <a:schemeClr val="accent2">
                  <a:lumMod val="50000"/>
                </a:schemeClr>
              </a:solidFill>
              <a:latin typeface="+mn-lt"/>
            </a:endParaRPr>
          </a:p>
        </p:txBody>
      </p:sp>
    </p:spTree>
    <p:extLst>
      <p:ext uri="{BB962C8B-B14F-4D97-AF65-F5344CB8AC3E}">
        <p14:creationId xmlns:p14="http://schemas.microsoft.com/office/powerpoint/2010/main" val="1592821748"/>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GRAPHICS\Templates\IWP Power Point Presentation Folder\2014-2015 Power Point Presentation plain.jpg"/>
          <p:cNvPicPr>
            <a:picLocks noChangeAspect="1" noChangeArrowheads="1"/>
          </p:cNvPicPr>
          <p:nvPr/>
        </p:nvPicPr>
        <p:blipFill>
          <a:blip r:embed="rId2" cstate="print"/>
          <a:srcRect b="74444"/>
          <a:stretch>
            <a:fillRect/>
          </a:stretch>
        </p:blipFill>
        <p:spPr bwMode="auto">
          <a:xfrm>
            <a:off x="0" y="-76200"/>
            <a:ext cx="9144000" cy="1752600"/>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7"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a:t>
            </a:r>
            <a:r>
              <a:rPr lang="en-US" sz="3600" b="1" dirty="0" smtClean="0">
                <a:solidFill>
                  <a:schemeClr val="bg1"/>
                </a:solidFill>
                <a:cs typeface="Arial" panose="020B0604020202020204" pitchFamily="34" charset="0"/>
              </a:rPr>
              <a:t>Can </a:t>
            </a:r>
            <a:r>
              <a:rPr lang="en-US" sz="3600" b="1" dirty="0">
                <a:solidFill>
                  <a:schemeClr val="bg1"/>
                </a:solidFill>
                <a:cs typeface="Arial" panose="020B0604020202020204" pitchFamily="34" charset="0"/>
              </a:rPr>
              <a:t>D</a:t>
            </a:r>
            <a:r>
              <a:rPr lang="en-US" sz="3600" b="1" dirty="0" smtClean="0">
                <a:solidFill>
                  <a:schemeClr val="bg1"/>
                </a:solidFill>
                <a:cs typeface="Arial" panose="020B0604020202020204" pitchFamily="34" charset="0"/>
              </a:rPr>
              <a:t>o </a:t>
            </a:r>
            <a:r>
              <a:rPr lang="en-US" sz="3600" b="1" dirty="0" smtClean="0">
                <a:solidFill>
                  <a:schemeClr val="bg1"/>
                </a:solidFill>
                <a:cs typeface="Arial" panose="020B0604020202020204" pitchFamily="34" charset="0"/>
              </a:rPr>
              <a:t>to Help</a:t>
            </a:r>
            <a:endParaRPr lang="en-US" sz="3600" b="1" dirty="0">
              <a:solidFill>
                <a:schemeClr val="bg1"/>
              </a:solidFill>
              <a:cs typeface="Arial" panose="020B0604020202020204" pitchFamily="34" charset="0"/>
            </a:endParaRPr>
          </a:p>
        </p:txBody>
      </p:sp>
      <p:pic>
        <p:nvPicPr>
          <p:cNvPr id="9" name="Picture 2" descr="E:\AZA 2013\red ape ralley 2011\shopping game.JPG"/>
          <p:cNvPicPr>
            <a:picLocks noChangeAspect="1" noChangeArrowheads="1"/>
          </p:cNvPicPr>
          <p:nvPr/>
        </p:nvPicPr>
        <p:blipFill rotWithShape="1">
          <a:blip r:embed="rId4" cstate="print">
            <a:lum bright="6000"/>
          </a:blip>
          <a:srcRect l="2489" t="2473" r="2030" b="50708"/>
          <a:stretch/>
        </p:blipFill>
        <p:spPr bwMode="auto">
          <a:xfrm>
            <a:off x="609600" y="3619413"/>
            <a:ext cx="3886200" cy="2975705"/>
          </a:xfrm>
          <a:prstGeom prst="rect">
            <a:avLst/>
          </a:prstGeom>
          <a:noFill/>
          <a:ln w="19050">
            <a:solidFill>
              <a:schemeClr val="accent2">
                <a:lumMod val="75000"/>
              </a:schemeClr>
            </a:solidFill>
            <a:miter lim="800000"/>
            <a:headEnd/>
            <a:tailEnd/>
          </a:ln>
        </p:spPr>
      </p:pic>
      <p:sp>
        <p:nvSpPr>
          <p:cNvPr id="10" name="Text Placeholder 2"/>
          <p:cNvSpPr txBox="1">
            <a:spLocks/>
          </p:cNvSpPr>
          <p:nvPr/>
        </p:nvSpPr>
        <p:spPr bwMode="auto">
          <a:xfrm>
            <a:off x="5592331" y="6260008"/>
            <a:ext cx="3155179" cy="597992"/>
          </a:xfrm>
          <a:prstGeom prst="rect">
            <a:avLst/>
          </a:prstGeom>
          <a:noFill/>
          <a:ln w="9525">
            <a:noFill/>
            <a:miter lim="800000"/>
            <a:headEnd/>
            <a:tailEnd/>
          </a:ln>
        </p:spPr>
        <p:txBody>
          <a:bodyPr anchor="ctr"/>
          <a:lstStyle/>
          <a:p>
            <a:pPr marL="411163" indent="-342900" eaLnBrk="0" hangingPunct="0">
              <a:spcBef>
                <a:spcPts val="700"/>
              </a:spcBef>
              <a:buClr>
                <a:srgbClr val="BFED87"/>
              </a:buClr>
              <a:buSzPct val="95000"/>
            </a:pPr>
            <a:r>
              <a:rPr lang="en-US" altLang="en-US" dirty="0" smtClean="0">
                <a:solidFill>
                  <a:schemeClr val="accent2">
                    <a:lumMod val="50000"/>
                  </a:schemeClr>
                </a:solidFill>
                <a:latin typeface="+mn-lt"/>
              </a:rPr>
              <a:t>Available </a:t>
            </a:r>
            <a:r>
              <a:rPr lang="en-US" altLang="en-US" dirty="0">
                <a:solidFill>
                  <a:schemeClr val="accent2">
                    <a:lumMod val="50000"/>
                  </a:schemeClr>
                </a:solidFill>
                <a:latin typeface="+mn-lt"/>
              </a:rPr>
              <a:t>at cmzoo.org/</a:t>
            </a:r>
            <a:r>
              <a:rPr lang="en-US" altLang="en-US" dirty="0" err="1">
                <a:solidFill>
                  <a:schemeClr val="accent2">
                    <a:lumMod val="50000"/>
                  </a:schemeClr>
                </a:solidFill>
                <a:latin typeface="+mn-lt"/>
              </a:rPr>
              <a:t>palmoil</a:t>
            </a:r>
            <a:endParaRPr lang="en-US" altLang="en-US" dirty="0">
              <a:solidFill>
                <a:schemeClr val="accent2">
                  <a:lumMod val="50000"/>
                </a:schemeClr>
              </a:solidFill>
              <a:latin typeface="+mn-lt"/>
            </a:endParaRPr>
          </a:p>
        </p:txBody>
      </p:sp>
      <p:sp>
        <p:nvSpPr>
          <p:cNvPr id="11" name="Title 1"/>
          <p:cNvSpPr>
            <a:spLocks noGrp="1"/>
          </p:cNvSpPr>
          <p:nvPr>
            <p:ph type="title"/>
          </p:nvPr>
        </p:nvSpPr>
        <p:spPr>
          <a:xfrm>
            <a:off x="609600" y="2342606"/>
            <a:ext cx="4267200" cy="1072724"/>
          </a:xfrm>
        </p:spPr>
        <p:txBody>
          <a:bodyPr>
            <a:noAutofit/>
          </a:bodyPr>
          <a:lstStyle/>
          <a:p>
            <a:pPr algn="ctr" eaLnBrk="1" fontAlgn="auto" hangingPunct="1">
              <a:spcAft>
                <a:spcPts val="600"/>
              </a:spcAft>
              <a:defRPr/>
            </a:pPr>
            <a:r>
              <a:rPr lang="en-US" sz="1800" dirty="0" smtClean="0">
                <a:solidFill>
                  <a:schemeClr val="accent2">
                    <a:lumMod val="50000"/>
                  </a:schemeClr>
                </a:solidFill>
                <a:latin typeface="+mn-lt"/>
                <a:cs typeface="Arial" panose="020B0604020202020204" pitchFamily="34" charset="0"/>
              </a:rPr>
              <a:t>The grocery game shows guests that using a  shopping</a:t>
            </a:r>
            <a:r>
              <a:rPr lang="en-US" sz="1800" dirty="0">
                <a:solidFill>
                  <a:schemeClr val="accent2">
                    <a:lumMod val="50000"/>
                  </a:schemeClr>
                </a:solidFill>
                <a:latin typeface="+mn-lt"/>
                <a:cs typeface="Arial" panose="020B0604020202020204" pitchFamily="34" charset="0"/>
              </a:rPr>
              <a:t> </a:t>
            </a:r>
            <a:r>
              <a:rPr lang="en-US" sz="1800" dirty="0" smtClean="0">
                <a:solidFill>
                  <a:schemeClr val="accent2">
                    <a:lumMod val="50000"/>
                  </a:schemeClr>
                </a:solidFill>
                <a:latin typeface="+mn-lt"/>
                <a:cs typeface="Arial" panose="020B0604020202020204" pitchFamily="34" charset="0"/>
              </a:rPr>
              <a:t>guide can help them make </a:t>
            </a:r>
            <a:r>
              <a:rPr lang="en-US" sz="1800" dirty="0" smtClean="0">
                <a:solidFill>
                  <a:schemeClr val="accent2">
                    <a:lumMod val="50000"/>
                  </a:schemeClr>
                </a:solidFill>
                <a:latin typeface="+mn-lt"/>
                <a:cs typeface="Arial" panose="020B0604020202020204" pitchFamily="34" charset="0"/>
              </a:rPr>
              <a:t>orangutan-friendly choices at the grocery store.</a:t>
            </a:r>
            <a:endParaRPr lang="en-US" sz="1800" dirty="0">
              <a:solidFill>
                <a:schemeClr val="accent2">
                  <a:lumMod val="50000"/>
                </a:schemeClr>
              </a:solidFill>
              <a:latin typeface="+mn-lt"/>
              <a:cs typeface="Arial" panose="020B0604020202020204" pitchFamily="34" charset="0"/>
            </a:endParaRPr>
          </a:p>
        </p:txBody>
      </p:sp>
      <p:sp>
        <p:nvSpPr>
          <p:cNvPr id="2" name="TextBox 1"/>
          <p:cNvSpPr txBox="1"/>
          <p:nvPr/>
        </p:nvSpPr>
        <p:spPr>
          <a:xfrm>
            <a:off x="457200" y="1859676"/>
            <a:ext cx="4572000" cy="400110"/>
          </a:xfrm>
          <a:prstGeom prst="rect">
            <a:avLst/>
          </a:prstGeom>
          <a:noFill/>
        </p:spPr>
        <p:txBody>
          <a:bodyPr wrap="square" rtlCol="0">
            <a:spAutoFit/>
          </a:bodyPr>
          <a:lstStyle/>
          <a:p>
            <a:pPr algn="ctr"/>
            <a:r>
              <a:rPr lang="en-US" sz="2000" b="1" u="sng" dirty="0" smtClean="0">
                <a:solidFill>
                  <a:schemeClr val="accent2">
                    <a:lumMod val="50000"/>
                  </a:schemeClr>
                </a:solidFill>
                <a:latin typeface="+mn-lt"/>
              </a:rPr>
              <a:t>Engage </a:t>
            </a:r>
            <a:r>
              <a:rPr lang="en-US" sz="2000" b="1" u="sng" dirty="0" smtClean="0">
                <a:solidFill>
                  <a:schemeClr val="accent2">
                    <a:lumMod val="50000"/>
                  </a:schemeClr>
                </a:solidFill>
                <a:latin typeface="+mn-lt"/>
              </a:rPr>
              <a:t>younger guests with games</a:t>
            </a:r>
            <a:endParaRPr lang="en-US" sz="2000" b="1" u="sng" dirty="0">
              <a:solidFill>
                <a:schemeClr val="accent2">
                  <a:lumMod val="50000"/>
                </a:schemeClr>
              </a:solidFill>
              <a:latin typeface="+mn-lt"/>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960" y="1763264"/>
            <a:ext cx="3577922" cy="4631613"/>
          </a:xfrm>
          <a:prstGeom prst="rect">
            <a:avLst/>
          </a:prstGeom>
        </p:spPr>
      </p:pic>
    </p:spTree>
    <p:extLst>
      <p:ext uri="{BB962C8B-B14F-4D97-AF65-F5344CB8AC3E}">
        <p14:creationId xmlns:p14="http://schemas.microsoft.com/office/powerpoint/2010/main" val="366491184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1" y="2133600"/>
            <a:ext cx="3505200" cy="840322"/>
          </a:xfrm>
        </p:spPr>
        <p:txBody>
          <a:bodyPr>
            <a:noAutofit/>
          </a:bodyPr>
          <a:lstStyle/>
          <a:p>
            <a:pPr algn="ctr" eaLnBrk="1" fontAlgn="auto" hangingPunct="1">
              <a:spcAft>
                <a:spcPts val="0"/>
              </a:spcAft>
              <a:defRPr/>
            </a:pPr>
            <a:r>
              <a:rPr lang="en-US" sz="2600" b="1" u="sng" dirty="0" smtClean="0">
                <a:solidFill>
                  <a:schemeClr val="accent2">
                    <a:lumMod val="50000"/>
                  </a:schemeClr>
                </a:solidFill>
                <a:latin typeface="+mn-lt"/>
                <a:cs typeface="Arial" panose="020B0604020202020204" pitchFamily="34" charset="0"/>
              </a:rPr>
              <a:t>Connect Guests with        Animals</a:t>
            </a:r>
            <a:endParaRPr lang="en-US" sz="2600" b="1" u="sng" dirty="0">
              <a:solidFill>
                <a:schemeClr val="accent2">
                  <a:lumMod val="50000"/>
                </a:schemeClr>
              </a:solidFill>
              <a:latin typeface="+mn-lt"/>
              <a:cs typeface="Arial" panose="020B0604020202020204" pitchFamily="34" charset="0"/>
            </a:endParaRPr>
          </a:p>
        </p:txBody>
      </p:sp>
      <p:sp>
        <p:nvSpPr>
          <p:cNvPr id="120836" name="Content Placeholder 3"/>
          <p:cNvSpPr>
            <a:spLocks noGrp="1"/>
          </p:cNvSpPr>
          <p:nvPr>
            <p:ph idx="1"/>
          </p:nvPr>
        </p:nvSpPr>
        <p:spPr>
          <a:xfrm>
            <a:off x="5273040" y="3400697"/>
            <a:ext cx="3276600" cy="2858390"/>
          </a:xfrm>
        </p:spPr>
        <p:txBody>
          <a:bodyPr>
            <a:normAutofit/>
          </a:bodyPr>
          <a:lstStyle/>
          <a:p>
            <a:pPr>
              <a:spcBef>
                <a:spcPts val="1800"/>
              </a:spcBef>
            </a:pPr>
            <a:r>
              <a:rPr lang="en-US" altLang="en-US" dirty="0" smtClean="0">
                <a:solidFill>
                  <a:schemeClr val="accent2">
                    <a:lumMod val="50000"/>
                  </a:schemeClr>
                </a:solidFill>
                <a:cs typeface="Arial" panose="020B0604020202020204" pitchFamily="34" charset="0"/>
              </a:rPr>
              <a:t>Create trading cards of animals at your zoo,  affected by the palm oil </a:t>
            </a:r>
            <a:r>
              <a:rPr lang="en-US" altLang="en-US" dirty="0" smtClean="0">
                <a:solidFill>
                  <a:schemeClr val="accent2">
                    <a:lumMod val="50000"/>
                  </a:schemeClr>
                </a:solidFill>
                <a:cs typeface="Arial" panose="020B0604020202020204" pitchFamily="34" charset="0"/>
              </a:rPr>
              <a:t>crisis</a:t>
            </a:r>
          </a:p>
          <a:p>
            <a:pPr lvl="1">
              <a:spcBef>
                <a:spcPts val="1800"/>
              </a:spcBef>
            </a:pPr>
            <a:r>
              <a:rPr lang="en-US" altLang="en-US" dirty="0" smtClean="0">
                <a:solidFill>
                  <a:schemeClr val="accent2">
                    <a:lumMod val="50000"/>
                  </a:schemeClr>
                </a:solidFill>
                <a:cs typeface="Arial" panose="020B0604020202020204" pitchFamily="34" charset="0"/>
              </a:rPr>
              <a:t>Orangutans, tigers, tapirs, pangolins, etc.</a:t>
            </a:r>
            <a:endParaRPr lang="en-US" altLang="en-US" dirty="0" smtClean="0">
              <a:solidFill>
                <a:schemeClr val="accent2">
                  <a:lumMod val="50000"/>
                </a:schemeClr>
              </a:solidFill>
              <a:cs typeface="Arial" panose="020B0604020202020204" pitchFamily="34" charset="0"/>
            </a:endParaRPr>
          </a:p>
        </p:txBody>
      </p:sp>
      <p:pic>
        <p:nvPicPr>
          <p:cNvPr id="3" name="Picture 2"/>
          <p:cNvPicPr>
            <a:picLocks noChangeAspect="1"/>
          </p:cNvPicPr>
          <p:nvPr/>
        </p:nvPicPr>
        <p:blipFill rotWithShape="1">
          <a:blip r:embed="rId3" cstate="print">
            <a:extLst/>
          </a:blip>
          <a:srcRect t="5650" r="2992" b="9502"/>
          <a:stretch/>
        </p:blipFill>
        <p:spPr>
          <a:xfrm rot="16200000">
            <a:off x="643675" y="1794726"/>
            <a:ext cx="4077590" cy="4755339"/>
          </a:xfrm>
          <a:prstGeom prst="rect">
            <a:avLst/>
          </a:prstGeom>
          <a:ln w="19050">
            <a:solidFill>
              <a:schemeClr val="accent2">
                <a:lumMod val="75000"/>
              </a:schemeClr>
            </a:solidFill>
          </a:ln>
          <a:effectLst>
            <a:reflection blurRad="6350" endPos="0" dist="50800" dir="5400000" sy="-100000" algn="bl" rotWithShape="0"/>
          </a:effectLst>
        </p:spPr>
      </p:pic>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7"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a:t>
            </a:r>
            <a:r>
              <a:rPr lang="en-US" sz="3600" b="1" dirty="0" smtClean="0">
                <a:solidFill>
                  <a:schemeClr val="bg1"/>
                </a:solidFill>
                <a:cs typeface="Arial" panose="020B0604020202020204" pitchFamily="34" charset="0"/>
              </a:rPr>
              <a:t>Can </a:t>
            </a:r>
            <a:r>
              <a:rPr lang="en-US" sz="3600" b="1" dirty="0">
                <a:solidFill>
                  <a:schemeClr val="bg1"/>
                </a:solidFill>
                <a:cs typeface="Arial" panose="020B0604020202020204" pitchFamily="34" charset="0"/>
              </a:rPr>
              <a:t>D</a:t>
            </a:r>
            <a:r>
              <a:rPr lang="en-US" sz="3600" b="1" dirty="0" smtClean="0">
                <a:solidFill>
                  <a:schemeClr val="bg1"/>
                </a:solidFill>
                <a:cs typeface="Arial" panose="020B0604020202020204" pitchFamily="34" charset="0"/>
              </a:rPr>
              <a:t>o </a:t>
            </a:r>
            <a:r>
              <a:rPr lang="en-US" sz="3600" b="1" dirty="0" smtClean="0">
                <a:solidFill>
                  <a:schemeClr val="bg1"/>
                </a:solidFill>
                <a:cs typeface="Arial" panose="020B0604020202020204" pitchFamily="34" charset="0"/>
              </a:rPr>
              <a:t>to Help</a:t>
            </a:r>
            <a:endParaRPr lang="en-US" sz="36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GRAPHICS\Templates\IWP Power Point Presentation Folder\2014-2015 Power Point Presentation plain.jpg"/>
          <p:cNvPicPr>
            <a:picLocks noChangeAspect="1" noChangeArrowheads="1"/>
          </p:cNvPicPr>
          <p:nvPr/>
        </p:nvPicPr>
        <p:blipFill>
          <a:blip r:embed="rId2"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7"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dirty="0" smtClean="0">
                <a:solidFill>
                  <a:schemeClr val="bg1"/>
                </a:solidFill>
                <a:latin typeface="Arial" panose="020B0604020202020204" pitchFamily="34" charset="0"/>
                <a:cs typeface="Arial" panose="020B0604020202020204" pitchFamily="34" charset="0"/>
              </a:rPr>
              <a:t>What Zoos &amp; Aquariums </a:t>
            </a:r>
            <a:r>
              <a:rPr lang="en-US" dirty="0" smtClean="0">
                <a:solidFill>
                  <a:schemeClr val="bg1"/>
                </a:solidFill>
                <a:latin typeface="Arial" panose="020B0604020202020204" pitchFamily="34" charset="0"/>
                <a:cs typeface="Arial" panose="020B0604020202020204" pitchFamily="34" charset="0"/>
              </a:rPr>
              <a:t>Can </a:t>
            </a:r>
            <a:r>
              <a:rPr lang="en-US" dirty="0">
                <a:solidFill>
                  <a:schemeClr val="bg1"/>
                </a:solidFill>
                <a:latin typeface="Arial" panose="020B0604020202020204" pitchFamily="34" charset="0"/>
                <a:cs typeface="Arial" panose="020B0604020202020204" pitchFamily="34" charset="0"/>
              </a:rPr>
              <a:t>D</a:t>
            </a:r>
            <a:r>
              <a:rPr lang="en-US" dirty="0" smtClean="0">
                <a:solidFill>
                  <a:schemeClr val="bg1"/>
                </a:solidFill>
                <a:latin typeface="Arial" panose="020B0604020202020204" pitchFamily="34" charset="0"/>
                <a:cs typeface="Arial" panose="020B0604020202020204" pitchFamily="34" charset="0"/>
              </a:rPr>
              <a:t>o </a:t>
            </a:r>
            <a:r>
              <a:rPr lang="en-US" dirty="0" smtClean="0">
                <a:solidFill>
                  <a:schemeClr val="bg1"/>
                </a:solidFill>
                <a:latin typeface="Arial" panose="020B0604020202020204" pitchFamily="34" charset="0"/>
                <a:cs typeface="Arial" panose="020B0604020202020204" pitchFamily="34" charset="0"/>
              </a:rPr>
              <a:t>to Help</a:t>
            </a:r>
            <a:endParaRPr lang="en-US" dirty="0">
              <a:solidFill>
                <a:schemeClr val="bg1"/>
              </a:solidFill>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112989" y="1530859"/>
            <a:ext cx="4750191" cy="620876"/>
          </a:xfrm>
        </p:spPr>
        <p:txBody>
          <a:bodyPr>
            <a:normAutofit/>
          </a:bodyPr>
          <a:lstStyle/>
          <a:p>
            <a:pPr eaLnBrk="1" fontAlgn="auto" hangingPunct="1">
              <a:spcAft>
                <a:spcPts val="0"/>
              </a:spcAft>
              <a:defRPr/>
            </a:pPr>
            <a:r>
              <a:rPr lang="en-US" sz="2600" b="1" dirty="0" smtClean="0">
                <a:solidFill>
                  <a:schemeClr val="accent2">
                    <a:lumMod val="50000"/>
                  </a:schemeClr>
                </a:solidFill>
                <a:latin typeface="+mn-lt"/>
                <a:cs typeface="Arial" panose="020B0604020202020204" pitchFamily="34" charset="0"/>
              </a:rPr>
              <a:t>Engage Guests - Animal Art</a:t>
            </a:r>
            <a:endParaRPr lang="en-US" sz="2600" b="1" dirty="0">
              <a:solidFill>
                <a:schemeClr val="accent2">
                  <a:lumMod val="50000"/>
                </a:schemeClr>
              </a:solidFill>
              <a:latin typeface="+mn-lt"/>
              <a:cs typeface="Arial" panose="020B0604020202020204" pitchFamily="34" charset="0"/>
            </a:endParaRPr>
          </a:p>
        </p:txBody>
      </p:sp>
      <p:pic>
        <p:nvPicPr>
          <p:cNvPr id="9" name="Content Placeholder 2"/>
          <p:cNvPicPr>
            <a:picLocks noGrp="1" noChangeAspect="1"/>
          </p:cNvPicPr>
          <p:nvPr>
            <p:ph sz="half" idx="1"/>
          </p:nvPr>
        </p:nvPicPr>
        <p:blipFill rotWithShape="1">
          <a:blip r:embed="rId4" cstate="print">
            <a:extLst/>
          </a:blip>
          <a:srcRect l="27033" t="3810" r="24187" b="5989"/>
          <a:stretch/>
        </p:blipFill>
        <p:spPr>
          <a:xfrm>
            <a:off x="171574" y="2304392"/>
            <a:ext cx="2562677" cy="3790950"/>
          </a:xfrm>
          <a:ln w="19050">
            <a:solidFill>
              <a:schemeClr val="accent2">
                <a:lumMod val="75000"/>
              </a:schemeClr>
            </a:solidFill>
          </a:ln>
          <a:effectLst>
            <a:reflection blurRad="6350" endPos="0" dist="50800" dir="5400000" sy="-100000" algn="bl" rotWithShape="0"/>
          </a:effectLst>
        </p:spPr>
      </p:pic>
      <p:pic>
        <p:nvPicPr>
          <p:cNvPr id="10" name="Picture 9"/>
          <p:cNvPicPr>
            <a:picLocks noChangeAspect="1"/>
          </p:cNvPicPr>
          <p:nvPr/>
        </p:nvPicPr>
        <p:blipFill>
          <a:blip r:embed="rId5" cstate="print">
            <a:extLst/>
          </a:blip>
          <a:stretch>
            <a:fillRect/>
          </a:stretch>
        </p:blipFill>
        <p:spPr>
          <a:xfrm>
            <a:off x="2133600" y="2819400"/>
            <a:ext cx="2590799" cy="2237821"/>
          </a:xfrm>
          <a:prstGeom prst="rect">
            <a:avLst/>
          </a:prstGeom>
          <a:ln w="19050">
            <a:solidFill>
              <a:schemeClr val="accent2">
                <a:lumMod val="75000"/>
              </a:schemeClr>
            </a:solidFill>
          </a:ln>
          <a:effectLst>
            <a:reflection blurRad="6350" endPos="0" dist="50800" dir="5400000" sy="-100000" algn="bl" rotWithShape="0"/>
          </a:effectLst>
        </p:spPr>
      </p:pic>
      <p:sp>
        <p:nvSpPr>
          <p:cNvPr id="11" name="Content Placeholder 6"/>
          <p:cNvSpPr txBox="1">
            <a:spLocks/>
          </p:cNvSpPr>
          <p:nvPr/>
        </p:nvSpPr>
        <p:spPr bwMode="auto">
          <a:xfrm>
            <a:off x="4495800" y="1555046"/>
            <a:ext cx="4572000" cy="5334000"/>
          </a:xfrm>
          <a:prstGeom prst="rect">
            <a:avLst/>
          </a:prstGeom>
          <a:noFill/>
          <a:ln w="9525">
            <a:noFill/>
            <a:miter lim="800000"/>
            <a:headEnd/>
            <a:tailEnd/>
          </a:ln>
        </p:spPr>
        <p:txBody>
          <a:bodyPr/>
          <a:lstStyle/>
          <a:p>
            <a:pPr marL="796925" lvl="1" indent="-342900" eaLnBrk="0" hangingPunct="0">
              <a:spcAft>
                <a:spcPts val="2200"/>
              </a:spcAft>
              <a:buSzPct val="100000"/>
              <a:buFont typeface="Arial" panose="020B0604020202020204" pitchFamily="34" charset="0"/>
              <a:buChar char="•"/>
            </a:pPr>
            <a:r>
              <a:rPr lang="en-US" altLang="en-US" sz="2400" dirty="0" smtClean="0">
                <a:solidFill>
                  <a:schemeClr val="accent2">
                    <a:lumMod val="50000"/>
                  </a:schemeClr>
                </a:solidFill>
                <a:latin typeface="+mn-lt"/>
              </a:rPr>
              <a:t>It is animal enrichment, animal training, we can talk about tool-use in zoos and in the </a:t>
            </a:r>
            <a:r>
              <a:rPr lang="en-US" altLang="en-US" sz="2400" dirty="0" smtClean="0">
                <a:solidFill>
                  <a:schemeClr val="accent2">
                    <a:lumMod val="50000"/>
                  </a:schemeClr>
                </a:solidFill>
                <a:latin typeface="+mn-lt"/>
              </a:rPr>
              <a:t>wild.</a:t>
            </a:r>
            <a:endParaRPr lang="en-US" altLang="en-US" sz="2400" dirty="0" smtClean="0">
              <a:solidFill>
                <a:schemeClr val="accent2">
                  <a:lumMod val="50000"/>
                </a:schemeClr>
              </a:solidFill>
              <a:latin typeface="+mn-lt"/>
            </a:endParaRPr>
          </a:p>
          <a:p>
            <a:pPr marL="796925" lvl="1" indent="-342900" eaLnBrk="0" hangingPunct="0">
              <a:spcAft>
                <a:spcPts val="2200"/>
              </a:spcAft>
              <a:buSzPct val="100000"/>
              <a:buFont typeface="Arial" panose="020B0604020202020204" pitchFamily="34" charset="0"/>
              <a:buChar char="•"/>
            </a:pPr>
            <a:r>
              <a:rPr lang="en-US" altLang="en-US" sz="2400" dirty="0" smtClean="0">
                <a:solidFill>
                  <a:schemeClr val="accent2">
                    <a:lumMod val="50000"/>
                  </a:schemeClr>
                </a:solidFill>
                <a:latin typeface="+mn-lt"/>
              </a:rPr>
              <a:t>It </a:t>
            </a:r>
            <a:r>
              <a:rPr lang="en-US" altLang="en-US" sz="2400" dirty="0">
                <a:solidFill>
                  <a:schemeClr val="accent2">
                    <a:lumMod val="50000"/>
                  </a:schemeClr>
                </a:solidFill>
                <a:latin typeface="+mn-lt"/>
              </a:rPr>
              <a:t>is also great for fundraising; proceeds can go to help wild </a:t>
            </a:r>
            <a:r>
              <a:rPr lang="en-US" altLang="en-US" sz="2400" dirty="0" smtClean="0">
                <a:solidFill>
                  <a:schemeClr val="accent2">
                    <a:lumMod val="50000"/>
                  </a:schemeClr>
                </a:solidFill>
                <a:latin typeface="+mn-lt"/>
              </a:rPr>
              <a:t>orangutans.</a:t>
            </a:r>
            <a:endParaRPr lang="en-US" altLang="en-US" sz="2400" dirty="0">
              <a:solidFill>
                <a:schemeClr val="accent2">
                  <a:lumMod val="50000"/>
                </a:schemeClr>
              </a:solidFill>
              <a:latin typeface="+mn-lt"/>
            </a:endParaRPr>
          </a:p>
          <a:p>
            <a:pPr marL="796925" lvl="1" indent="-342900" eaLnBrk="0" hangingPunct="0">
              <a:spcAft>
                <a:spcPts val="2200"/>
              </a:spcAft>
              <a:buSzPct val="100000"/>
              <a:buFont typeface="Arial" panose="020B0604020202020204" pitchFamily="34" charset="0"/>
              <a:buChar char="•"/>
            </a:pPr>
            <a:r>
              <a:rPr lang="en-US" altLang="en-US" sz="2400" dirty="0">
                <a:solidFill>
                  <a:schemeClr val="accent2">
                    <a:lumMod val="50000"/>
                  </a:schemeClr>
                </a:solidFill>
                <a:latin typeface="+mn-lt"/>
              </a:rPr>
              <a:t>With every piece of animal art you sell, you can include information about sustainable palm oil and action </a:t>
            </a:r>
            <a:r>
              <a:rPr lang="en-US" altLang="en-US" sz="2400" dirty="0" smtClean="0">
                <a:solidFill>
                  <a:schemeClr val="accent2">
                    <a:lumMod val="50000"/>
                  </a:schemeClr>
                </a:solidFill>
                <a:latin typeface="+mn-lt"/>
              </a:rPr>
              <a:t>steps.</a:t>
            </a:r>
            <a:endParaRPr lang="en-US" altLang="en-US" sz="2400" dirty="0">
              <a:solidFill>
                <a:schemeClr val="accent2">
                  <a:lumMod val="50000"/>
                </a:schemeClr>
              </a:solidFill>
              <a:latin typeface="+mn-lt"/>
            </a:endParaRPr>
          </a:p>
          <a:p>
            <a:pPr marL="739775" lvl="1" indent="-285750" eaLnBrk="0" hangingPunct="0">
              <a:spcBef>
                <a:spcPct val="20000"/>
              </a:spcBef>
              <a:buClr>
                <a:schemeClr val="accent2"/>
              </a:buClr>
              <a:buSzPct val="90000"/>
              <a:buFont typeface="Wingdings" pitchFamily="2" charset="2"/>
              <a:buChar char=""/>
            </a:pPr>
            <a:endParaRPr lang="en-US" altLang="en-US" sz="2100" dirty="0"/>
          </a:p>
          <a:p>
            <a:pPr marL="411163" indent="-342900" eaLnBrk="0" hangingPunct="0">
              <a:spcBef>
                <a:spcPts val="700"/>
              </a:spcBef>
              <a:buClr>
                <a:schemeClr val="tx2"/>
              </a:buClr>
              <a:buSzPct val="95000"/>
              <a:buFont typeface="Wingdings" pitchFamily="2" charset="2"/>
              <a:buChar char=""/>
            </a:pPr>
            <a:endParaRPr lang="en-US" sz="3200" dirty="0"/>
          </a:p>
        </p:txBody>
      </p:sp>
    </p:spTree>
    <p:extLst>
      <p:ext uri="{BB962C8B-B14F-4D97-AF65-F5344CB8AC3E}">
        <p14:creationId xmlns:p14="http://schemas.microsoft.com/office/powerpoint/2010/main" val="308753273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GRAPHICS\Templates\IWP Power Point Presentation Folder\2014-2015 Power Point Presentation plain.jpg"/>
          <p:cNvPicPr>
            <a:picLocks noChangeAspect="1" noChangeArrowheads="1"/>
          </p:cNvPicPr>
          <p:nvPr/>
        </p:nvPicPr>
        <p:blipFill>
          <a:blip r:embed="rId2"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7"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200" b="1" dirty="0" smtClean="0">
                <a:solidFill>
                  <a:schemeClr val="bg1"/>
                </a:solidFill>
                <a:cs typeface="Arial" panose="020B0604020202020204" pitchFamily="34" charset="0"/>
              </a:rPr>
              <a:t>What Zoos &amp; Aquariums </a:t>
            </a:r>
            <a:r>
              <a:rPr lang="en-US" sz="3200" b="1" dirty="0" smtClean="0">
                <a:solidFill>
                  <a:schemeClr val="bg1"/>
                </a:solidFill>
                <a:cs typeface="Arial" panose="020B0604020202020204" pitchFamily="34" charset="0"/>
              </a:rPr>
              <a:t>Can </a:t>
            </a:r>
            <a:r>
              <a:rPr lang="en-US" sz="3200" b="1" dirty="0">
                <a:solidFill>
                  <a:schemeClr val="bg1"/>
                </a:solidFill>
                <a:cs typeface="Arial" panose="020B0604020202020204" pitchFamily="34" charset="0"/>
              </a:rPr>
              <a:t>D</a:t>
            </a:r>
            <a:r>
              <a:rPr lang="en-US" sz="3200" b="1" dirty="0" smtClean="0">
                <a:solidFill>
                  <a:schemeClr val="bg1"/>
                </a:solidFill>
                <a:cs typeface="Arial" panose="020B0604020202020204" pitchFamily="34" charset="0"/>
              </a:rPr>
              <a:t>o </a:t>
            </a:r>
            <a:r>
              <a:rPr lang="en-US" sz="3200" b="1" dirty="0" smtClean="0">
                <a:solidFill>
                  <a:schemeClr val="bg1"/>
                </a:solidFill>
                <a:cs typeface="Arial" panose="020B0604020202020204" pitchFamily="34" charset="0"/>
              </a:rPr>
              <a:t>to Help</a:t>
            </a:r>
            <a:endParaRPr lang="en-US" sz="3200" b="1" dirty="0">
              <a:solidFill>
                <a:schemeClr val="bg1"/>
              </a:solidFill>
              <a:cs typeface="Arial" panose="020B0604020202020204" pitchFamily="34" charset="0"/>
            </a:endParaRPr>
          </a:p>
        </p:txBody>
      </p:sp>
      <p:pic>
        <p:nvPicPr>
          <p:cNvPr id="8" name="Picture 5"/>
          <p:cNvPicPr>
            <a:picLocks noChangeAspect="1" noChangeArrowheads="1"/>
          </p:cNvPicPr>
          <p:nvPr/>
        </p:nvPicPr>
        <p:blipFill>
          <a:blip r:embed="rId4" cstate="print"/>
          <a:srcRect l="1709" t="5470" r="1709" b="7009"/>
          <a:stretch>
            <a:fillRect/>
          </a:stretch>
        </p:blipFill>
        <p:spPr bwMode="auto">
          <a:xfrm>
            <a:off x="1031429" y="2667000"/>
            <a:ext cx="7081142" cy="4010559"/>
          </a:xfrm>
          <a:prstGeom prst="rect">
            <a:avLst/>
          </a:prstGeom>
          <a:noFill/>
          <a:ln w="19050">
            <a:solidFill>
              <a:schemeClr val="accent2">
                <a:lumMod val="75000"/>
              </a:schemeClr>
            </a:solidFill>
            <a:miter lim="800000"/>
            <a:headEnd/>
            <a:tailEnd/>
          </a:ln>
          <a:effectLst>
            <a:reflection blurRad="6350" endPos="0" dist="50800" dir="5400000" sy="-100000" algn="bl" rotWithShape="0"/>
          </a:effectLst>
        </p:spPr>
      </p:pic>
      <p:sp>
        <p:nvSpPr>
          <p:cNvPr id="9" name="TextBox 8"/>
          <p:cNvSpPr txBox="1"/>
          <p:nvPr/>
        </p:nvSpPr>
        <p:spPr>
          <a:xfrm>
            <a:off x="228600" y="1641648"/>
            <a:ext cx="8534400" cy="892552"/>
          </a:xfrm>
          <a:prstGeom prst="rect">
            <a:avLst/>
          </a:prstGeom>
          <a:noFill/>
        </p:spPr>
        <p:txBody>
          <a:bodyPr wrap="square" rtlCol="0">
            <a:spAutoFit/>
          </a:bodyPr>
          <a:lstStyle/>
          <a:p>
            <a:r>
              <a:rPr lang="en-US" sz="2600" dirty="0" smtClean="0">
                <a:solidFill>
                  <a:schemeClr val="accent2">
                    <a:lumMod val="50000"/>
                  </a:schemeClr>
                </a:solidFill>
                <a:latin typeface="+mn-lt"/>
              </a:rPr>
              <a:t>           Connect guests, share messages &amp; action steps: </a:t>
            </a:r>
          </a:p>
          <a:p>
            <a:r>
              <a:rPr lang="en-US" sz="2600" dirty="0">
                <a:solidFill>
                  <a:schemeClr val="accent2">
                    <a:lumMod val="50000"/>
                  </a:schemeClr>
                </a:solidFill>
                <a:latin typeface="+mn-lt"/>
              </a:rPr>
              <a:t> </a:t>
            </a:r>
            <a:r>
              <a:rPr lang="en-US" sz="2600" dirty="0" smtClean="0">
                <a:solidFill>
                  <a:schemeClr val="accent2">
                    <a:lumMod val="50000"/>
                  </a:schemeClr>
                </a:solidFill>
                <a:latin typeface="+mn-lt"/>
              </a:rPr>
              <a:t>                          shows, demos, &amp; keeper talks</a:t>
            </a:r>
            <a:endParaRPr lang="en-US" sz="2600" dirty="0">
              <a:solidFill>
                <a:schemeClr val="accent2">
                  <a:lumMod val="50000"/>
                </a:schemeClr>
              </a:solidFill>
              <a:latin typeface="+mn-lt"/>
            </a:endParaRPr>
          </a:p>
        </p:txBody>
      </p:sp>
    </p:spTree>
    <p:extLst>
      <p:ext uri="{BB962C8B-B14F-4D97-AF65-F5344CB8AC3E}">
        <p14:creationId xmlns:p14="http://schemas.microsoft.com/office/powerpoint/2010/main" val="100103788"/>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Content Placeholder 2"/>
          <p:cNvSpPr>
            <a:spLocks noGrp="1"/>
          </p:cNvSpPr>
          <p:nvPr>
            <p:ph idx="1"/>
          </p:nvPr>
        </p:nvSpPr>
        <p:spPr>
          <a:xfrm>
            <a:off x="304800" y="2556092"/>
            <a:ext cx="4876800" cy="1631245"/>
          </a:xfrm>
        </p:spPr>
        <p:txBody>
          <a:bodyPr>
            <a:normAutofit/>
          </a:bodyPr>
          <a:lstStyle/>
          <a:p>
            <a:pPr>
              <a:spcBef>
                <a:spcPts val="3000"/>
              </a:spcBef>
            </a:pPr>
            <a:r>
              <a:rPr lang="en-US" sz="2400" dirty="0" smtClean="0">
                <a:solidFill>
                  <a:schemeClr val="accent2">
                    <a:lumMod val="50000"/>
                  </a:schemeClr>
                </a:solidFill>
                <a:cs typeface="Arial" panose="020B0604020202020204" pitchFamily="34" charset="0"/>
              </a:rPr>
              <a:t>Palm </a:t>
            </a:r>
            <a:r>
              <a:rPr lang="en-US" sz="2400" dirty="0">
                <a:solidFill>
                  <a:schemeClr val="accent2">
                    <a:lumMod val="50000"/>
                  </a:schemeClr>
                </a:solidFill>
                <a:cs typeface="Arial" panose="020B0604020202020204" pitchFamily="34" charset="0"/>
              </a:rPr>
              <a:t>Oil Awareness Tool </a:t>
            </a:r>
            <a:r>
              <a:rPr lang="en-US" sz="2400" dirty="0" smtClean="0">
                <a:solidFill>
                  <a:schemeClr val="accent2">
                    <a:lumMod val="50000"/>
                  </a:schemeClr>
                </a:solidFill>
                <a:cs typeface="Arial" panose="020B0604020202020204" pitchFamily="34" charset="0"/>
              </a:rPr>
              <a:t>Kit</a:t>
            </a:r>
          </a:p>
          <a:p>
            <a:pPr>
              <a:spcBef>
                <a:spcPts val="3000"/>
              </a:spcBef>
            </a:pPr>
            <a:r>
              <a:rPr lang="en-US" altLang="en-US" sz="2400" dirty="0" smtClean="0">
                <a:solidFill>
                  <a:schemeClr val="accent2">
                    <a:lumMod val="50000"/>
                  </a:schemeClr>
                </a:solidFill>
                <a:cs typeface="Arial" panose="020B0604020202020204" pitchFamily="34" charset="0"/>
              </a:rPr>
              <a:t>Visit cmzoo.org/</a:t>
            </a:r>
            <a:r>
              <a:rPr lang="en-US" altLang="en-US" sz="2400" dirty="0" err="1" smtClean="0">
                <a:solidFill>
                  <a:schemeClr val="accent2">
                    <a:lumMod val="50000"/>
                  </a:schemeClr>
                </a:solidFill>
                <a:cs typeface="Arial" panose="020B0604020202020204" pitchFamily="34" charset="0"/>
              </a:rPr>
              <a:t>palmoiltoolkit</a:t>
            </a:r>
            <a:endParaRPr lang="en-US" altLang="en-US" sz="2400" dirty="0" smtClean="0">
              <a:solidFill>
                <a:schemeClr val="accent2">
                  <a:lumMod val="50000"/>
                </a:schemeClr>
              </a:solidFill>
              <a:cs typeface="Arial" panose="020B0604020202020204" pitchFamily="34" charset="0"/>
            </a:endParaRPr>
          </a:p>
        </p:txBody>
      </p:sp>
      <p:pic>
        <p:nvPicPr>
          <p:cNvPr id="169987" name="Picture 3" descr="R:\Palm Oil Awareness Tool Kit\Graphics for AZA Zoos\2014 Palm Oil\Palm Oil Took Kit Business Cards Folder\Palm Oil Took Kit BC.jpg"/>
          <p:cNvPicPr>
            <a:picLocks noChangeAspect="1" noChangeArrowheads="1"/>
          </p:cNvPicPr>
          <p:nvPr/>
        </p:nvPicPr>
        <p:blipFill>
          <a:blip r:embed="rId3" cstate="print"/>
          <a:srcRect/>
          <a:stretch>
            <a:fillRect/>
          </a:stretch>
        </p:blipFill>
        <p:spPr bwMode="auto">
          <a:xfrm>
            <a:off x="3486150" y="3782020"/>
            <a:ext cx="4667250" cy="2667000"/>
          </a:xfrm>
          <a:prstGeom prst="rect">
            <a:avLst/>
          </a:prstGeom>
          <a:noFill/>
          <a:ln>
            <a:solidFill>
              <a:schemeClr val="accent2">
                <a:lumMod val="75000"/>
              </a:schemeClr>
            </a:solidFill>
          </a:ln>
        </p:spPr>
      </p:pic>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7"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a:t>
            </a:r>
            <a:r>
              <a:rPr lang="en-US" sz="3600" b="1" dirty="0" smtClean="0">
                <a:solidFill>
                  <a:schemeClr val="bg1"/>
                </a:solidFill>
                <a:cs typeface="Arial" panose="020B0604020202020204" pitchFamily="34" charset="0"/>
              </a:rPr>
              <a:t>Can </a:t>
            </a:r>
            <a:r>
              <a:rPr lang="en-US" sz="3600" b="1" dirty="0">
                <a:solidFill>
                  <a:schemeClr val="bg1"/>
                </a:solidFill>
                <a:cs typeface="Arial" panose="020B0604020202020204" pitchFamily="34" charset="0"/>
              </a:rPr>
              <a:t>D</a:t>
            </a:r>
            <a:r>
              <a:rPr lang="en-US" sz="3600" b="1" dirty="0" smtClean="0">
                <a:solidFill>
                  <a:schemeClr val="bg1"/>
                </a:solidFill>
                <a:cs typeface="Arial" panose="020B0604020202020204" pitchFamily="34" charset="0"/>
              </a:rPr>
              <a:t>o </a:t>
            </a:r>
            <a:r>
              <a:rPr lang="en-US" sz="3600" b="1" dirty="0" smtClean="0">
                <a:solidFill>
                  <a:schemeClr val="bg1"/>
                </a:solidFill>
                <a:cs typeface="Arial" panose="020B0604020202020204" pitchFamily="34" charset="0"/>
              </a:rPr>
              <a:t>to Help</a:t>
            </a:r>
            <a:endParaRPr lang="en-US" sz="3600" b="1" dirty="0">
              <a:solidFill>
                <a:schemeClr val="bg1"/>
              </a:solidFill>
              <a:cs typeface="Arial" panose="020B0604020202020204" pitchFamily="34" charset="0"/>
            </a:endParaRPr>
          </a:p>
        </p:txBody>
      </p:sp>
      <p:sp>
        <p:nvSpPr>
          <p:cNvPr id="9" name="Title 1"/>
          <p:cNvSpPr txBox="1">
            <a:spLocks/>
          </p:cNvSpPr>
          <p:nvPr/>
        </p:nvSpPr>
        <p:spPr>
          <a:xfrm>
            <a:off x="838200" y="1444464"/>
            <a:ext cx="7315200" cy="107013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altLang="en-US" sz="2800" u="sng" dirty="0" smtClean="0">
                <a:solidFill>
                  <a:schemeClr val="accent2">
                    <a:lumMod val="50000"/>
                  </a:schemeClr>
                </a:solidFill>
                <a:latin typeface="+mn-lt"/>
                <a:cs typeface="Arial" panose="020B0604020202020204" pitchFamily="34" charset="0"/>
              </a:rPr>
              <a:t>Get </a:t>
            </a:r>
            <a:r>
              <a:rPr lang="en-US" altLang="en-US" sz="2800" u="sng" dirty="0" smtClean="0">
                <a:solidFill>
                  <a:schemeClr val="accent2">
                    <a:lumMod val="50000"/>
                  </a:schemeClr>
                </a:solidFill>
                <a:latin typeface="+mn-lt"/>
                <a:cs typeface="Arial" panose="020B0604020202020204" pitchFamily="34" charset="0"/>
              </a:rPr>
              <a:t>the tools you need </a:t>
            </a:r>
            <a:r>
              <a:rPr lang="en-US" altLang="en-US" sz="2800" u="sng" dirty="0" smtClean="0">
                <a:solidFill>
                  <a:schemeClr val="accent2">
                    <a:lumMod val="50000"/>
                  </a:schemeClr>
                </a:solidFill>
                <a:latin typeface="+mn-lt"/>
                <a:cs typeface="Arial" panose="020B0604020202020204" pitchFamily="34" charset="0"/>
              </a:rPr>
              <a:t>to move sustainable palm oil forward</a:t>
            </a:r>
            <a:endParaRPr lang="en-US" sz="2800" u="sng" dirty="0" smtClean="0">
              <a:solidFill>
                <a:schemeClr val="accent2">
                  <a:lumMod val="50000"/>
                </a:schemeClr>
              </a:solidFill>
              <a:latin typeface="+mn-lt"/>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1" name="Content Placeholder 2"/>
          <p:cNvSpPr>
            <a:spLocks noGrp="1"/>
          </p:cNvSpPr>
          <p:nvPr>
            <p:ph sz="half" idx="1"/>
          </p:nvPr>
        </p:nvSpPr>
        <p:spPr>
          <a:xfrm>
            <a:off x="5562600" y="2667000"/>
            <a:ext cx="3124200" cy="2667000"/>
          </a:xfrm>
        </p:spPr>
        <p:txBody>
          <a:bodyPr>
            <a:normAutofit/>
          </a:bodyPr>
          <a:lstStyle/>
          <a:p>
            <a:pPr eaLnBrk="1" hangingPunct="1">
              <a:spcBef>
                <a:spcPts val="3000"/>
              </a:spcBef>
            </a:pPr>
            <a:r>
              <a:rPr lang="en-US" altLang="en-US" sz="2400" dirty="0" smtClean="0">
                <a:solidFill>
                  <a:schemeClr val="accent2">
                    <a:lumMod val="50000"/>
                  </a:schemeClr>
                </a:solidFill>
                <a:cs typeface="Arial" panose="020B0604020202020204" pitchFamily="34" charset="0"/>
              </a:rPr>
              <a:t>Find your own ways to engage guests</a:t>
            </a:r>
          </a:p>
          <a:p>
            <a:pPr eaLnBrk="1" hangingPunct="1">
              <a:spcBef>
                <a:spcPts val="3000"/>
              </a:spcBef>
            </a:pPr>
            <a:r>
              <a:rPr lang="en-US" altLang="en-US" sz="2400" dirty="0" smtClean="0">
                <a:solidFill>
                  <a:schemeClr val="accent2">
                    <a:lumMod val="50000"/>
                  </a:schemeClr>
                </a:solidFill>
                <a:cs typeface="Arial" panose="020B0604020202020204" pitchFamily="34" charset="0"/>
              </a:rPr>
              <a:t>Share your ideas and tools with the zoo community</a:t>
            </a:r>
          </a:p>
        </p:txBody>
      </p:sp>
      <p:pic>
        <p:nvPicPr>
          <p:cNvPr id="5" name="Content Placeholder 6"/>
          <p:cNvPicPr>
            <a:picLocks noGrp="1" noChangeAspect="1"/>
          </p:cNvPicPr>
          <p:nvPr>
            <p:ph sz="half" idx="2"/>
          </p:nvPr>
        </p:nvPicPr>
        <p:blipFill>
          <a:blip r:embed="rId3" cstate="print">
            <a:extLst/>
          </a:blip>
          <a:stretch>
            <a:fillRect/>
          </a:stretch>
        </p:blipFill>
        <p:spPr>
          <a:xfrm>
            <a:off x="533400" y="2286000"/>
            <a:ext cx="4413069" cy="3316637"/>
          </a:xfrm>
          <a:ln w="19050">
            <a:solidFill>
              <a:schemeClr val="accent2">
                <a:lumMod val="75000"/>
              </a:schemeClr>
            </a:solidFill>
          </a:ln>
          <a:effectLst>
            <a:reflection blurRad="6350" endPos="0" dist="50800" dir="5400000" sy="-100000" algn="bl" rotWithShape="0"/>
          </a:effectLst>
        </p:spPr>
      </p:pic>
      <p:pic>
        <p:nvPicPr>
          <p:cNvPr id="6"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Title 1"/>
          <p:cNvSpPr txBox="1">
            <a:spLocks/>
          </p:cNvSpPr>
          <p:nvPr/>
        </p:nvSpPr>
        <p:spPr>
          <a:xfrm>
            <a:off x="112989" y="543909"/>
            <a:ext cx="7802880" cy="6572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3600" b="1" dirty="0" smtClean="0">
                <a:solidFill>
                  <a:schemeClr val="bg1"/>
                </a:solidFill>
                <a:cs typeface="Arial" panose="020B0604020202020204" pitchFamily="34" charset="0"/>
              </a:rPr>
              <a:t>What Zoos &amp; Aquariums </a:t>
            </a:r>
            <a:r>
              <a:rPr lang="en-US" sz="3600" b="1" dirty="0" smtClean="0">
                <a:solidFill>
                  <a:schemeClr val="bg1"/>
                </a:solidFill>
                <a:cs typeface="Arial" panose="020B0604020202020204" pitchFamily="34" charset="0"/>
              </a:rPr>
              <a:t>Can </a:t>
            </a:r>
            <a:r>
              <a:rPr lang="en-US" sz="3600" b="1" dirty="0">
                <a:solidFill>
                  <a:schemeClr val="bg1"/>
                </a:solidFill>
                <a:cs typeface="Arial" panose="020B0604020202020204" pitchFamily="34" charset="0"/>
              </a:rPr>
              <a:t>D</a:t>
            </a:r>
            <a:r>
              <a:rPr lang="en-US" sz="3600" b="1" dirty="0" smtClean="0">
                <a:solidFill>
                  <a:schemeClr val="bg1"/>
                </a:solidFill>
                <a:cs typeface="Arial" panose="020B0604020202020204" pitchFamily="34" charset="0"/>
              </a:rPr>
              <a:t>o </a:t>
            </a:r>
            <a:r>
              <a:rPr lang="en-US" sz="3600" b="1" dirty="0" smtClean="0">
                <a:solidFill>
                  <a:schemeClr val="bg1"/>
                </a:solidFill>
                <a:cs typeface="Arial" panose="020B0604020202020204" pitchFamily="34" charset="0"/>
              </a:rPr>
              <a:t>to Help</a:t>
            </a:r>
            <a:endParaRPr lang="en-US" sz="3600" b="1" dirty="0">
              <a:solidFill>
                <a:schemeClr val="bg1"/>
              </a:solidFill>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5" name="TextBox 8"/>
          <p:cNvSpPr txBox="1">
            <a:spLocks noChangeArrowheads="1"/>
          </p:cNvSpPr>
          <p:nvPr/>
        </p:nvSpPr>
        <p:spPr bwMode="auto">
          <a:xfrm>
            <a:off x="762000" y="228600"/>
            <a:ext cx="7620000" cy="549275"/>
          </a:xfrm>
          <a:prstGeom prst="rect">
            <a:avLst/>
          </a:prstGeom>
          <a:noFill/>
          <a:ln w="9525">
            <a:noFill/>
            <a:miter lim="800000"/>
            <a:headEnd/>
            <a:tailEnd/>
          </a:ln>
        </p:spPr>
        <p:txBody>
          <a:bodyPr>
            <a:spAutoFit/>
          </a:bodyPr>
          <a:lstStyle/>
          <a:p>
            <a:pPr algn="ctr"/>
            <a:endParaRPr lang="en-US" altLang="en-US" sz="3000" b="1">
              <a:solidFill>
                <a:srgbClr val="BFE862"/>
              </a:solidFill>
            </a:endParaRPr>
          </a:p>
        </p:txBody>
      </p:sp>
      <p:sp>
        <p:nvSpPr>
          <p:cNvPr id="125956" name="TextBox 8"/>
          <p:cNvSpPr txBox="1">
            <a:spLocks noChangeArrowheads="1"/>
          </p:cNvSpPr>
          <p:nvPr/>
        </p:nvSpPr>
        <p:spPr bwMode="auto">
          <a:xfrm>
            <a:off x="762000" y="228600"/>
            <a:ext cx="7620000" cy="549275"/>
          </a:xfrm>
          <a:prstGeom prst="rect">
            <a:avLst/>
          </a:prstGeom>
          <a:noFill/>
          <a:ln w="9525">
            <a:noFill/>
            <a:miter lim="800000"/>
            <a:headEnd/>
            <a:tailEnd/>
          </a:ln>
        </p:spPr>
        <p:txBody>
          <a:bodyPr>
            <a:spAutoFit/>
          </a:bodyPr>
          <a:lstStyle/>
          <a:p>
            <a:pPr algn="ctr"/>
            <a:endParaRPr lang="en-US" altLang="en-US" sz="3000" b="1">
              <a:solidFill>
                <a:srgbClr val="BFE862"/>
              </a:solidFill>
            </a:endParaRPr>
          </a:p>
        </p:txBody>
      </p:sp>
      <p:pic>
        <p:nvPicPr>
          <p:cNvPr id="9"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125957" name="TextBox 8"/>
          <p:cNvSpPr txBox="1">
            <a:spLocks noChangeArrowheads="1"/>
          </p:cNvSpPr>
          <p:nvPr/>
        </p:nvSpPr>
        <p:spPr bwMode="auto">
          <a:xfrm>
            <a:off x="-64712" y="503237"/>
            <a:ext cx="8430763" cy="707886"/>
          </a:xfrm>
          <a:prstGeom prst="rect">
            <a:avLst/>
          </a:prstGeom>
          <a:noFill/>
          <a:ln w="9525">
            <a:noFill/>
            <a:miter lim="800000"/>
            <a:headEnd/>
            <a:tailEnd/>
          </a:ln>
        </p:spPr>
        <p:txBody>
          <a:bodyPr wrap="square">
            <a:spAutoFit/>
          </a:bodyPr>
          <a:lstStyle/>
          <a:p>
            <a:pPr algn="ctr"/>
            <a:r>
              <a:rPr lang="en-US" altLang="en-US" sz="4000" b="1" dirty="0" smtClean="0">
                <a:solidFill>
                  <a:schemeClr val="bg1"/>
                </a:solidFill>
                <a:latin typeface="+mj-lt"/>
              </a:rPr>
              <a:t>Let’s Make a Difference Together!</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62200"/>
            <a:ext cx="9144000" cy="3429000"/>
          </a:xfrm>
          <a:prstGeom prst="rect">
            <a:avLst/>
          </a:prstGeom>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graphicFrame>
        <p:nvGraphicFramePr>
          <p:cNvPr id="8" name="Chart 7"/>
          <p:cNvGraphicFramePr/>
          <p:nvPr>
            <p:extLst>
              <p:ext uri="{D42A27DB-BD31-4B8C-83A1-F6EECF244321}">
                <p14:modId xmlns:p14="http://schemas.microsoft.com/office/powerpoint/2010/main" val="1149540858"/>
              </p:ext>
            </p:extLst>
          </p:nvPr>
        </p:nvGraphicFramePr>
        <p:xfrm>
          <a:off x="304801" y="5742342"/>
          <a:ext cx="6019800" cy="877533"/>
        </p:xfrm>
        <a:graphic>
          <a:graphicData uri="http://schemas.openxmlformats.org/drawingml/2006/chart">
            <c:chart xmlns:c="http://schemas.openxmlformats.org/drawingml/2006/chart" xmlns:r="http://schemas.openxmlformats.org/officeDocument/2006/relationships" r:id="rId4"/>
          </a:graphicData>
        </a:graphic>
      </p:graphicFrame>
      <p:sp>
        <p:nvSpPr>
          <p:cNvPr id="75779" name="Content Placeholder 3"/>
          <p:cNvSpPr>
            <a:spLocks noGrp="1"/>
          </p:cNvSpPr>
          <p:nvPr>
            <p:ph sz="quarter" idx="1"/>
          </p:nvPr>
        </p:nvSpPr>
        <p:spPr>
          <a:xfrm>
            <a:off x="264293" y="5988597"/>
            <a:ext cx="4605338" cy="685800"/>
          </a:xfrm>
          <a:noFill/>
        </p:spPr>
        <p:txBody>
          <a:bodyPr>
            <a:normAutofit lnSpcReduction="10000"/>
          </a:bodyPr>
          <a:lstStyle/>
          <a:p>
            <a:pPr marL="0" indent="0" algn="ctr">
              <a:buNone/>
            </a:pPr>
            <a:r>
              <a:rPr lang="en-US" sz="2400" dirty="0" smtClean="0">
                <a:solidFill>
                  <a:schemeClr val="accent2">
                    <a:lumMod val="50000"/>
                  </a:schemeClr>
                </a:solidFill>
                <a:cs typeface="Arial" panose="020B0604020202020204" pitchFamily="34" charset="0"/>
              </a:rPr>
              <a:t>The U.S. consumes about 2% of the palm oil produced </a:t>
            </a:r>
            <a:r>
              <a:rPr lang="en-US" sz="2400" dirty="0" smtClean="0">
                <a:solidFill>
                  <a:schemeClr val="accent2">
                    <a:lumMod val="50000"/>
                  </a:schemeClr>
                </a:solidFill>
                <a:cs typeface="Arial" panose="020B0604020202020204" pitchFamily="34" charset="0"/>
              </a:rPr>
              <a:t>worldwide.</a:t>
            </a:r>
          </a:p>
        </p:txBody>
      </p:sp>
      <p:sp>
        <p:nvSpPr>
          <p:cNvPr id="75780" name="Content Placeholder 3"/>
          <p:cNvSpPr txBox="1">
            <a:spLocks/>
          </p:cNvSpPr>
          <p:nvPr/>
        </p:nvSpPr>
        <p:spPr bwMode="auto">
          <a:xfrm>
            <a:off x="6019800" y="152400"/>
            <a:ext cx="2946400" cy="1066800"/>
          </a:xfrm>
          <a:prstGeom prst="rect">
            <a:avLst/>
          </a:prstGeom>
          <a:noFill/>
          <a:ln w="9525">
            <a:noFill/>
            <a:miter lim="800000"/>
            <a:headEnd/>
            <a:tailEnd/>
          </a:ln>
        </p:spPr>
        <p:txBody>
          <a:bodyPr/>
          <a:lstStyle/>
          <a:p>
            <a:pPr marL="68263" eaLnBrk="0" hangingPunct="0">
              <a:spcBef>
                <a:spcPts val="700"/>
              </a:spcBef>
              <a:buClr>
                <a:schemeClr val="tx2"/>
              </a:buClr>
              <a:buSzPct val="95000"/>
              <a:buFont typeface="Wingdings" pitchFamily="2" charset="2"/>
              <a:buNone/>
            </a:pPr>
            <a:endParaRPr lang="en-US" sz="1900" dirty="0"/>
          </a:p>
        </p:txBody>
      </p:sp>
      <p:sp>
        <p:nvSpPr>
          <p:cNvPr id="2" name="Title 1"/>
          <p:cNvSpPr>
            <a:spLocks noGrp="1"/>
          </p:cNvSpPr>
          <p:nvPr>
            <p:ph type="title"/>
          </p:nvPr>
        </p:nvSpPr>
        <p:spPr>
          <a:xfrm>
            <a:off x="-34834" y="301027"/>
            <a:ext cx="8229600" cy="1143000"/>
          </a:xfrm>
        </p:spPr>
        <p:txBody>
          <a:bodyPr>
            <a:normAutofit/>
          </a:bodyPr>
          <a:lstStyle/>
          <a:p>
            <a:pPr algn="ctr">
              <a:defRPr/>
            </a:pPr>
            <a:r>
              <a:rPr lang="en-US" sz="3800" b="1" dirty="0" smtClean="0">
                <a:solidFill>
                  <a:schemeClr val="bg1"/>
                </a:solidFill>
                <a:cs typeface="Arial" panose="020B0604020202020204" pitchFamily="34" charset="0"/>
              </a:rPr>
              <a:t>Global Palm Oil Consumption (</a:t>
            </a:r>
            <a:r>
              <a:rPr lang="en-US" sz="3800" b="1" dirty="0" smtClean="0">
                <a:solidFill>
                  <a:schemeClr val="bg1"/>
                </a:solidFill>
                <a:cs typeface="Arial" panose="020B0604020202020204" pitchFamily="34" charset="0"/>
              </a:rPr>
              <a:t>2022/23)</a:t>
            </a:r>
            <a:endParaRPr lang="en-US" sz="3800" b="1" dirty="0">
              <a:solidFill>
                <a:schemeClr val="bg1"/>
              </a:solidFill>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15" y="1627909"/>
            <a:ext cx="6958617" cy="4307715"/>
          </a:xfrm>
          <a:prstGeom prst="rect">
            <a:avLst/>
          </a:prstGeom>
        </p:spPr>
      </p:pic>
      <p:sp>
        <p:nvSpPr>
          <p:cNvPr id="4" name="Rectangle 3"/>
          <p:cNvSpPr/>
          <p:nvPr/>
        </p:nvSpPr>
        <p:spPr>
          <a:xfrm>
            <a:off x="5892233" y="6239396"/>
            <a:ext cx="3201533" cy="430887"/>
          </a:xfrm>
          <a:prstGeom prst="rect">
            <a:avLst/>
          </a:prstGeom>
        </p:spPr>
        <p:txBody>
          <a:bodyPr wrap="square">
            <a:spAutoFit/>
          </a:bodyPr>
          <a:lstStyle/>
          <a:p>
            <a:pPr algn="r"/>
            <a:r>
              <a:rPr lang="en-US" sz="1100" i="1" dirty="0">
                <a:solidFill>
                  <a:schemeClr val="accent2">
                    <a:lumMod val="50000"/>
                  </a:schemeClr>
                </a:solidFill>
              </a:rPr>
              <a:t>Source: USDA Oilseeds: World Markets and Trade, November 9, 2022 </a:t>
            </a:r>
            <a:endParaRPr lang="en-US" sz="1100" dirty="0"/>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75780" name="Content Placeholder 5"/>
          <p:cNvPicPr>
            <a:picLocks noChangeAspect="1"/>
          </p:cNvPicPr>
          <p:nvPr/>
        </p:nvPicPr>
        <p:blipFill>
          <a:blip r:embed="rId4" cstate="print"/>
          <a:srcRect t="11348"/>
          <a:stretch>
            <a:fillRect/>
          </a:stretch>
        </p:blipFill>
        <p:spPr bwMode="auto">
          <a:xfrm>
            <a:off x="1522570" y="2667000"/>
            <a:ext cx="5870259" cy="3902727"/>
          </a:xfrm>
          <a:prstGeom prst="rect">
            <a:avLst/>
          </a:prstGeom>
          <a:noFill/>
          <a:ln w="19050">
            <a:solidFill>
              <a:schemeClr val="accent2">
                <a:lumMod val="75000"/>
              </a:schemeClr>
            </a:solidFill>
            <a:miter lim="800000"/>
            <a:headEnd/>
            <a:tailEnd/>
          </a:ln>
          <a:effectLst>
            <a:reflection blurRad="6350" endPos="0" dist="50800" dir="5400000" sy="-100000" algn="bl" rotWithShape="0"/>
          </a:effectLst>
        </p:spPr>
      </p:pic>
      <p:cxnSp>
        <p:nvCxnSpPr>
          <p:cNvPr id="10" name="Straight Arrow Connector 9"/>
          <p:cNvCxnSpPr/>
          <p:nvPr/>
        </p:nvCxnSpPr>
        <p:spPr>
          <a:xfrm>
            <a:off x="4572000" y="2514600"/>
            <a:ext cx="342900" cy="111187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804" name="Content Placeholder 3"/>
          <p:cNvSpPr txBox="1">
            <a:spLocks/>
          </p:cNvSpPr>
          <p:nvPr/>
        </p:nvSpPr>
        <p:spPr bwMode="auto">
          <a:xfrm>
            <a:off x="-762000" y="513917"/>
            <a:ext cx="9753600" cy="758825"/>
          </a:xfrm>
          <a:prstGeom prst="rect">
            <a:avLst/>
          </a:prstGeom>
          <a:noFill/>
          <a:ln w="9525">
            <a:noFill/>
            <a:miter lim="800000"/>
            <a:headEnd/>
            <a:tailEnd/>
          </a:ln>
        </p:spPr>
        <p:txBody>
          <a:bodyPr/>
          <a:lstStyle/>
          <a:p>
            <a:pPr marL="68263" algn="ctr">
              <a:spcBef>
                <a:spcPts val="700"/>
              </a:spcBef>
              <a:buClr>
                <a:schemeClr val="tx2"/>
              </a:buClr>
              <a:buSzPct val="95000"/>
              <a:buFont typeface="Wingdings" pitchFamily="2" charset="2"/>
              <a:buNone/>
            </a:pPr>
            <a:r>
              <a:rPr lang="en-US" altLang="en-US" sz="4000" b="1" dirty="0" smtClean="0">
                <a:solidFill>
                  <a:schemeClr val="bg1"/>
                </a:solidFill>
                <a:latin typeface="+mj-lt"/>
              </a:rPr>
              <a:t>Harvesting </a:t>
            </a:r>
            <a:r>
              <a:rPr lang="en-US" altLang="en-US" sz="4000" b="1" dirty="0">
                <a:solidFill>
                  <a:schemeClr val="bg1"/>
                </a:solidFill>
                <a:latin typeface="+mj-lt"/>
              </a:rPr>
              <a:t>Palm </a:t>
            </a:r>
            <a:r>
              <a:rPr lang="en-US" altLang="en-US" sz="4000" b="1" dirty="0" smtClean="0">
                <a:solidFill>
                  <a:schemeClr val="bg1"/>
                </a:solidFill>
                <a:latin typeface="+mj-lt"/>
              </a:rPr>
              <a:t>Oil</a:t>
            </a:r>
          </a:p>
        </p:txBody>
      </p:sp>
      <p:sp>
        <p:nvSpPr>
          <p:cNvPr id="3" name="TextBox 2"/>
          <p:cNvSpPr txBox="1"/>
          <p:nvPr/>
        </p:nvSpPr>
        <p:spPr>
          <a:xfrm>
            <a:off x="838200" y="1780310"/>
            <a:ext cx="7581900" cy="492443"/>
          </a:xfrm>
          <a:prstGeom prst="rect">
            <a:avLst/>
          </a:prstGeom>
          <a:noFill/>
        </p:spPr>
        <p:txBody>
          <a:bodyPr wrap="square" rtlCol="0">
            <a:spAutoFit/>
          </a:bodyPr>
          <a:lstStyle/>
          <a:p>
            <a:r>
              <a:rPr lang="en-US" altLang="en-US" sz="2600" dirty="0"/>
              <a:t> </a:t>
            </a:r>
            <a:r>
              <a:rPr lang="en-US" altLang="en-US" sz="2600" dirty="0" smtClean="0"/>
              <a:t>       </a:t>
            </a:r>
            <a:r>
              <a:rPr lang="en-US" altLang="en-US" sz="2600" dirty="0" smtClean="0">
                <a:solidFill>
                  <a:schemeClr val="accent2">
                    <a:lumMod val="50000"/>
                  </a:schemeClr>
                </a:solidFill>
                <a:latin typeface="+mn-lt"/>
              </a:rPr>
              <a:t>Fresh </a:t>
            </a:r>
            <a:r>
              <a:rPr lang="en-US" altLang="en-US" sz="2600" dirty="0">
                <a:solidFill>
                  <a:schemeClr val="accent2">
                    <a:lumMod val="50000"/>
                  </a:schemeClr>
                </a:solidFill>
                <a:latin typeface="+mn-lt"/>
              </a:rPr>
              <a:t>Fruit Bunch (FFB) ready for harvest</a:t>
            </a:r>
            <a:endParaRPr lang="en-US" sz="2600" dirty="0">
              <a:solidFill>
                <a:schemeClr val="accent2">
                  <a:lumMod val="50000"/>
                </a:schemeClr>
              </a:solidFill>
              <a:latin typeface="+mn-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7" name="Text Placeholder 4"/>
          <p:cNvSpPr>
            <a:spLocks noGrp="1"/>
          </p:cNvSpPr>
          <p:nvPr>
            <p:ph idx="1"/>
          </p:nvPr>
        </p:nvSpPr>
        <p:spPr>
          <a:xfrm>
            <a:off x="609600" y="2362200"/>
            <a:ext cx="4724400" cy="3505200"/>
          </a:xfrm>
        </p:spPr>
        <p:txBody>
          <a:bodyPr>
            <a:normAutofit/>
          </a:bodyPr>
          <a:lstStyle/>
          <a:p>
            <a:pPr>
              <a:spcBef>
                <a:spcPts val="1800"/>
              </a:spcBef>
            </a:pPr>
            <a:r>
              <a:rPr lang="en-US" altLang="en-US" sz="2400" dirty="0" smtClean="0">
                <a:solidFill>
                  <a:schemeClr val="accent2">
                    <a:lumMod val="50000"/>
                  </a:schemeClr>
                </a:solidFill>
                <a:cs typeface="Arial" panose="020B0604020202020204" pitchFamily="34" charset="0"/>
              </a:rPr>
              <a:t>When oil palm plants are young &amp; small the FFBs are easy to </a:t>
            </a:r>
            <a:r>
              <a:rPr lang="en-US" altLang="en-US" sz="2400" dirty="0" smtClean="0">
                <a:solidFill>
                  <a:schemeClr val="accent2">
                    <a:lumMod val="50000"/>
                  </a:schemeClr>
                </a:solidFill>
                <a:cs typeface="Arial" panose="020B0604020202020204" pitchFamily="34" charset="0"/>
              </a:rPr>
              <a:t>harvest.  </a:t>
            </a:r>
            <a:endParaRPr lang="en-US" altLang="en-US" sz="2400" dirty="0" smtClean="0">
              <a:solidFill>
                <a:schemeClr val="accent2">
                  <a:lumMod val="50000"/>
                </a:schemeClr>
              </a:solidFill>
              <a:cs typeface="Arial" panose="020B0604020202020204" pitchFamily="34" charset="0"/>
            </a:endParaRPr>
          </a:p>
          <a:p>
            <a:pPr>
              <a:spcBef>
                <a:spcPts val="1800"/>
              </a:spcBef>
            </a:pPr>
            <a:r>
              <a:rPr lang="en-US" altLang="en-US" sz="2400" dirty="0" smtClean="0">
                <a:solidFill>
                  <a:schemeClr val="accent2">
                    <a:lumMod val="50000"/>
                  </a:schemeClr>
                </a:solidFill>
                <a:cs typeface="Arial" panose="020B0604020202020204" pitchFamily="34" charset="0"/>
              </a:rPr>
              <a:t>When oil palms are 40 feet tall it takes a pole saw and incredible skill to </a:t>
            </a:r>
            <a:r>
              <a:rPr lang="en-US" altLang="en-US" sz="2400" dirty="0" smtClean="0">
                <a:solidFill>
                  <a:schemeClr val="accent2">
                    <a:lumMod val="50000"/>
                  </a:schemeClr>
                </a:solidFill>
                <a:cs typeface="Arial" panose="020B0604020202020204" pitchFamily="34" charset="0"/>
              </a:rPr>
              <a:t>harvest.</a:t>
            </a:r>
            <a:endParaRPr lang="en-US" altLang="en-US" sz="2400" dirty="0" smtClean="0">
              <a:solidFill>
                <a:schemeClr val="accent2">
                  <a:lumMod val="50000"/>
                </a:schemeClr>
              </a:solidFill>
              <a:cs typeface="Arial" panose="020B0604020202020204" pitchFamily="34" charset="0"/>
            </a:endParaRPr>
          </a:p>
          <a:p>
            <a:pPr>
              <a:spcBef>
                <a:spcPts val="1800"/>
              </a:spcBef>
            </a:pPr>
            <a:r>
              <a:rPr lang="en-US" altLang="en-US" sz="2400" dirty="0" smtClean="0">
                <a:solidFill>
                  <a:schemeClr val="accent2">
                    <a:lumMod val="50000"/>
                  </a:schemeClr>
                </a:solidFill>
                <a:cs typeface="Arial" panose="020B0604020202020204" pitchFamily="34" charset="0"/>
              </a:rPr>
              <a:t>After an oil </a:t>
            </a:r>
            <a:r>
              <a:rPr lang="en-US" altLang="en-US" sz="2400" dirty="0" smtClean="0">
                <a:solidFill>
                  <a:schemeClr val="accent2">
                    <a:lumMod val="50000"/>
                  </a:schemeClr>
                </a:solidFill>
                <a:cs typeface="Arial" panose="020B0604020202020204" pitchFamily="34" charset="0"/>
              </a:rPr>
              <a:t>palm </a:t>
            </a:r>
            <a:r>
              <a:rPr lang="en-US" altLang="en-US" sz="2400" dirty="0" smtClean="0">
                <a:solidFill>
                  <a:schemeClr val="accent2">
                    <a:lumMod val="50000"/>
                  </a:schemeClr>
                </a:solidFill>
                <a:cs typeface="Arial" panose="020B0604020202020204" pitchFamily="34" charset="0"/>
              </a:rPr>
              <a:t>is ~25 years old it is too difficult to harvest (too </a:t>
            </a:r>
            <a:r>
              <a:rPr lang="en-US" altLang="en-US" sz="2400" dirty="0" smtClean="0">
                <a:solidFill>
                  <a:schemeClr val="accent2">
                    <a:lumMod val="50000"/>
                  </a:schemeClr>
                </a:solidFill>
                <a:cs typeface="Arial" panose="020B0604020202020204" pitchFamily="34" charset="0"/>
              </a:rPr>
              <a:t>tall). </a:t>
            </a:r>
            <a:endParaRPr lang="en-US" altLang="en-US" sz="2400" dirty="0" smtClean="0">
              <a:solidFill>
                <a:schemeClr val="accent2">
                  <a:lumMod val="50000"/>
                </a:schemeClr>
              </a:solidFill>
              <a:cs typeface="Arial" panose="020B0604020202020204" pitchFamily="34" charset="0"/>
            </a:endParaRPr>
          </a:p>
          <a:p>
            <a:endParaRPr lang="en-US" altLang="en-US" dirty="0" smtClean="0"/>
          </a:p>
        </p:txBody>
      </p:sp>
      <p:pic>
        <p:nvPicPr>
          <p:cNvPr id="177154" name="Picture 2" descr="C:\Users\Dina\Desktop\2013 trip to Indonesia\101MSDCF\DSC08167.JPG"/>
          <p:cNvPicPr>
            <a:picLocks noChangeAspect="1" noChangeArrowheads="1"/>
          </p:cNvPicPr>
          <p:nvPr/>
        </p:nvPicPr>
        <p:blipFill rotWithShape="1">
          <a:blip r:embed="rId2" cstate="print">
            <a:extLst/>
          </a:blip>
          <a:srcRect l="27185" t="13332" r="18000" b="4222"/>
          <a:stretch/>
        </p:blipFill>
        <p:spPr bwMode="auto">
          <a:xfrm>
            <a:off x="5943600" y="1746745"/>
            <a:ext cx="2467955" cy="4949251"/>
          </a:xfrm>
          <a:prstGeom prst="rect">
            <a:avLst/>
          </a:prstGeom>
          <a:noFill/>
          <a:ln w="19050">
            <a:solidFill>
              <a:schemeClr val="accent2">
                <a:lumMod val="75000"/>
              </a:schemeClr>
            </a:solidFill>
          </a:ln>
          <a:effectLst>
            <a:reflection blurRad="6350" endPos="0" dist="50800" dir="5400000" sy="-100000" algn="bl" rotWithShape="0"/>
          </a:effectLst>
          <a:extLst/>
        </p:spPr>
      </p:pic>
      <p:pic>
        <p:nvPicPr>
          <p:cNvPr id="5"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Content Placeholder 3"/>
          <p:cNvSpPr txBox="1">
            <a:spLocks/>
          </p:cNvSpPr>
          <p:nvPr/>
        </p:nvSpPr>
        <p:spPr bwMode="auto">
          <a:xfrm>
            <a:off x="-990600" y="513917"/>
            <a:ext cx="9982200" cy="758825"/>
          </a:xfrm>
          <a:prstGeom prst="rect">
            <a:avLst/>
          </a:prstGeom>
          <a:noFill/>
          <a:ln w="9525">
            <a:noFill/>
            <a:miter lim="800000"/>
            <a:headEnd/>
            <a:tailEnd/>
          </a:ln>
        </p:spPr>
        <p:txBody>
          <a:bodyPr/>
          <a:lstStyle/>
          <a:p>
            <a:pPr marL="68263" algn="ctr">
              <a:spcBef>
                <a:spcPts val="700"/>
              </a:spcBef>
              <a:buClr>
                <a:schemeClr val="tx2"/>
              </a:buClr>
              <a:buSzPct val="95000"/>
              <a:buFont typeface="Wingdings" pitchFamily="2" charset="2"/>
              <a:buNone/>
            </a:pPr>
            <a:r>
              <a:rPr lang="en-US" altLang="en-US" sz="4000" b="1" dirty="0" smtClean="0">
                <a:solidFill>
                  <a:schemeClr val="bg1"/>
                </a:solidFill>
                <a:latin typeface="+mj-lt"/>
              </a:rPr>
              <a:t>Harvesting </a:t>
            </a:r>
            <a:r>
              <a:rPr lang="en-US" altLang="en-US" sz="4000" b="1" dirty="0">
                <a:solidFill>
                  <a:schemeClr val="bg1"/>
                </a:solidFill>
                <a:latin typeface="+mj-lt"/>
              </a:rPr>
              <a:t>Palm </a:t>
            </a:r>
            <a:r>
              <a:rPr lang="en-US" altLang="en-US" sz="4000" b="1" dirty="0" smtClean="0">
                <a:solidFill>
                  <a:schemeClr val="bg1"/>
                </a:solidFill>
                <a:latin typeface="+mj-lt"/>
              </a:rPr>
              <a:t>Oil</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1" name="Text Placeholder 4"/>
          <p:cNvSpPr>
            <a:spLocks noGrp="1"/>
          </p:cNvSpPr>
          <p:nvPr>
            <p:ph idx="1"/>
          </p:nvPr>
        </p:nvSpPr>
        <p:spPr>
          <a:xfrm>
            <a:off x="4191000" y="2209800"/>
            <a:ext cx="4876800" cy="4267200"/>
          </a:xfrm>
        </p:spPr>
        <p:txBody>
          <a:bodyPr>
            <a:normAutofit/>
          </a:bodyPr>
          <a:lstStyle/>
          <a:p>
            <a:pPr>
              <a:spcBef>
                <a:spcPts val="1800"/>
              </a:spcBef>
            </a:pPr>
            <a:r>
              <a:rPr lang="en-US" altLang="en-US" sz="2400" dirty="0" smtClean="0">
                <a:solidFill>
                  <a:schemeClr val="accent2">
                    <a:lumMod val="50000"/>
                  </a:schemeClr>
                </a:solidFill>
                <a:cs typeface="Arial" panose="020B0604020202020204" pitchFamily="34" charset="0"/>
              </a:rPr>
              <a:t>After they are </a:t>
            </a:r>
            <a:r>
              <a:rPr lang="en-US" altLang="en-US" sz="2400" dirty="0" smtClean="0">
                <a:solidFill>
                  <a:schemeClr val="accent2">
                    <a:lumMod val="50000"/>
                  </a:schemeClr>
                </a:solidFill>
                <a:cs typeface="Arial" panose="020B0604020202020204" pitchFamily="34" charset="0"/>
              </a:rPr>
              <a:t>harvested, </a:t>
            </a:r>
            <a:r>
              <a:rPr lang="en-US" altLang="en-US" sz="2400" dirty="0" smtClean="0">
                <a:solidFill>
                  <a:schemeClr val="accent2">
                    <a:lumMod val="50000"/>
                  </a:schemeClr>
                </a:solidFill>
                <a:cs typeface="Arial" panose="020B0604020202020204" pitchFamily="34" charset="0"/>
              </a:rPr>
              <a:t>the fresh fruit bunches need to reach a mill within 24 hours in order to produce the best yield (the maximum amount of oil extraction).  </a:t>
            </a:r>
          </a:p>
          <a:p>
            <a:pPr>
              <a:spcBef>
                <a:spcPts val="1800"/>
              </a:spcBef>
            </a:pPr>
            <a:r>
              <a:rPr lang="en-US" altLang="en-US" sz="2400" dirty="0" smtClean="0">
                <a:solidFill>
                  <a:schemeClr val="accent2">
                    <a:lumMod val="50000"/>
                  </a:schemeClr>
                </a:solidFill>
                <a:cs typeface="Arial" panose="020B0604020202020204" pitchFamily="34" charset="0"/>
              </a:rPr>
              <a:t>Each FFB weighs 40-60 </a:t>
            </a:r>
            <a:r>
              <a:rPr lang="en-US" altLang="en-US" sz="2400" dirty="0" smtClean="0">
                <a:solidFill>
                  <a:schemeClr val="accent2">
                    <a:lumMod val="50000"/>
                  </a:schemeClr>
                </a:solidFill>
                <a:cs typeface="Arial" panose="020B0604020202020204" pitchFamily="34" charset="0"/>
              </a:rPr>
              <a:t>lbs.</a:t>
            </a:r>
            <a:endParaRPr lang="en-US" altLang="en-US" sz="2400" dirty="0" smtClean="0">
              <a:solidFill>
                <a:schemeClr val="accent2">
                  <a:lumMod val="50000"/>
                </a:schemeClr>
              </a:solidFill>
              <a:cs typeface="Arial" panose="020B0604020202020204" pitchFamily="34" charset="0"/>
            </a:endParaRPr>
          </a:p>
          <a:p>
            <a:pPr>
              <a:spcBef>
                <a:spcPts val="1800"/>
              </a:spcBef>
            </a:pPr>
            <a:r>
              <a:rPr lang="en-US" altLang="en-US" sz="2400" dirty="0" smtClean="0">
                <a:solidFill>
                  <a:schemeClr val="accent2">
                    <a:lumMod val="50000"/>
                  </a:schemeClr>
                </a:solidFill>
                <a:cs typeface="Arial" panose="020B0604020202020204" pitchFamily="34" charset="0"/>
              </a:rPr>
              <a:t>Each oil palm produces 1-3 FFBs per month.</a:t>
            </a:r>
          </a:p>
          <a:p>
            <a:pPr lvl="1">
              <a:spcBef>
                <a:spcPts val="1800"/>
              </a:spcBef>
              <a:buFont typeface="Wingdings" pitchFamily="2" charset="2"/>
              <a:buNone/>
            </a:pPr>
            <a:r>
              <a:rPr lang="en-US" altLang="en-US" sz="2400" dirty="0" smtClean="0">
                <a:solidFill>
                  <a:schemeClr val="accent2">
                    <a:lumMod val="50000"/>
                  </a:schemeClr>
                </a:solidFill>
                <a:cs typeface="Arial" panose="020B0604020202020204" pitchFamily="34" charset="0"/>
              </a:rPr>
              <a:t>      (FFB = fresh fruit bunch)</a:t>
            </a:r>
          </a:p>
          <a:p>
            <a:endParaRPr lang="en-US" altLang="en-US" sz="2900" dirty="0" smtClean="0"/>
          </a:p>
        </p:txBody>
      </p:sp>
      <p:pic>
        <p:nvPicPr>
          <p:cNvPr id="178178" name="Picture 2" descr="C:\Users\Dina\Desktop\2010 Trip to Indonesia-Malaysia\Palm oil photos CMZ\every shipment is weighed wilmar.JPG"/>
          <p:cNvPicPr>
            <a:picLocks noChangeAspect="1" noChangeArrowheads="1"/>
          </p:cNvPicPr>
          <p:nvPr/>
        </p:nvPicPr>
        <p:blipFill rotWithShape="1">
          <a:blip r:embed="rId2" cstate="print">
            <a:extLst/>
          </a:blip>
          <a:srcRect l="4667" r="12333"/>
          <a:stretch/>
        </p:blipFill>
        <p:spPr bwMode="auto">
          <a:xfrm>
            <a:off x="289560" y="2362200"/>
            <a:ext cx="3749040" cy="3379788"/>
          </a:xfrm>
          <a:prstGeom prst="rect">
            <a:avLst/>
          </a:prstGeom>
          <a:noFill/>
          <a:ln w="19050">
            <a:solidFill>
              <a:schemeClr val="accent2">
                <a:lumMod val="75000"/>
              </a:schemeClr>
            </a:solidFill>
          </a:ln>
          <a:effectLst>
            <a:reflection blurRad="6350" endPos="0" dist="50800" dir="5400000" sy="-100000" algn="bl" rotWithShape="0"/>
            <a:softEdge rad="12700"/>
          </a:effectLst>
          <a:extLst/>
        </p:spPr>
      </p:pic>
      <p:pic>
        <p:nvPicPr>
          <p:cNvPr id="5" name="Picture 2" descr="R:\GRAPHICS\Templates\IWP Power Point Presentation Folder\2014-2015 Power Point Presentation plain.jpg"/>
          <p:cNvPicPr>
            <a:picLocks noChangeAspect="1" noChangeArrowheads="1"/>
          </p:cNvPicPr>
          <p:nvPr/>
        </p:nvPicPr>
        <p:blipFill>
          <a:blip r:embed="rId3" cstate="print"/>
          <a:srcRect b="74444"/>
          <a:stretch>
            <a:fillRect/>
          </a:stretch>
        </p:blipFill>
        <p:spPr bwMode="auto">
          <a:xfrm>
            <a:off x="0" y="-124691"/>
            <a:ext cx="9144000" cy="1752600"/>
          </a:xfrm>
          <a:prstGeom prst="rect">
            <a:avLst/>
          </a:prstGeom>
          <a:no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
        <p:nvSpPr>
          <p:cNvPr id="8" name="Content Placeholder 3"/>
          <p:cNvSpPr txBox="1">
            <a:spLocks/>
          </p:cNvSpPr>
          <p:nvPr/>
        </p:nvSpPr>
        <p:spPr bwMode="auto">
          <a:xfrm>
            <a:off x="-1295400" y="494572"/>
            <a:ext cx="10058400" cy="758825"/>
          </a:xfrm>
          <a:prstGeom prst="rect">
            <a:avLst/>
          </a:prstGeom>
          <a:noFill/>
          <a:ln w="9525">
            <a:noFill/>
            <a:miter lim="800000"/>
            <a:headEnd/>
            <a:tailEnd/>
          </a:ln>
        </p:spPr>
        <p:txBody>
          <a:bodyPr/>
          <a:lstStyle/>
          <a:p>
            <a:pPr marL="68263" algn="ctr">
              <a:spcBef>
                <a:spcPts val="700"/>
              </a:spcBef>
              <a:buClr>
                <a:schemeClr val="tx2"/>
              </a:buClr>
              <a:buSzPct val="95000"/>
              <a:buFont typeface="Wingdings" pitchFamily="2" charset="2"/>
              <a:buNone/>
            </a:pPr>
            <a:r>
              <a:rPr lang="en-US" altLang="en-US" sz="4000" b="1" dirty="0" smtClean="0">
                <a:solidFill>
                  <a:schemeClr val="bg1"/>
                </a:solidFill>
                <a:latin typeface="+mj-lt"/>
              </a:rPr>
              <a:t>Harvesting </a:t>
            </a:r>
            <a:r>
              <a:rPr lang="en-US" altLang="en-US" sz="4000" b="1" dirty="0">
                <a:solidFill>
                  <a:schemeClr val="bg1"/>
                </a:solidFill>
                <a:latin typeface="+mj-lt"/>
              </a:rPr>
              <a:t>Palm </a:t>
            </a:r>
            <a:r>
              <a:rPr lang="en-US" altLang="en-US" sz="4000" b="1" dirty="0" smtClean="0">
                <a:solidFill>
                  <a:schemeClr val="bg1"/>
                </a:solidFill>
                <a:latin typeface="+mj-lt"/>
              </a:rPr>
              <a:t>Oil</a:t>
            </a: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2" name="Content Placeholder 4"/>
          <p:cNvPicPr>
            <a:picLocks noGrp="1" noChangeAspect="1"/>
          </p:cNvPicPr>
          <p:nvPr>
            <p:ph sz="quarter" idx="1"/>
          </p:nvPr>
        </p:nvPicPr>
        <p:blipFill>
          <a:blip r:embed="rId3" cstate="print"/>
          <a:stretch>
            <a:fillRect/>
          </a:stretch>
        </p:blipFill>
        <p:spPr>
          <a:xfrm>
            <a:off x="4419600" y="1981200"/>
            <a:ext cx="4267200" cy="4085617"/>
          </a:xfrm>
          <a:solidFill>
            <a:srgbClr val="FFFFFF">
              <a:shade val="85000"/>
            </a:srgbClr>
          </a:solidFill>
          <a:ln w="19050">
            <a:solidFill>
              <a:schemeClr val="accent2">
                <a:lumMod val="75000"/>
              </a:schemeClr>
            </a:solidFill>
          </a:ln>
          <a:effectLst>
            <a:reflection blurRad="12700" endPos="0" dist="5000" dir="5400000" sy="-100000" algn="bl" rotWithShape="0"/>
          </a:effectLst>
        </p:spPr>
      </p:pic>
      <p:sp>
        <p:nvSpPr>
          <p:cNvPr id="6" name="Content Placeholder 3"/>
          <p:cNvSpPr txBox="1">
            <a:spLocks/>
          </p:cNvSpPr>
          <p:nvPr/>
        </p:nvSpPr>
        <p:spPr bwMode="auto">
          <a:xfrm>
            <a:off x="304800" y="2590799"/>
            <a:ext cx="3810000" cy="2895601"/>
          </a:xfrm>
          <a:prstGeom prst="rect">
            <a:avLst/>
          </a:prstGeom>
          <a:noFill/>
          <a:ln>
            <a:noFill/>
          </a:ln>
          <a:extLst/>
        </p:spPr>
        <p:txBody>
          <a:bodyPr>
            <a:normAutofit lnSpcReduction="10000"/>
          </a:bodyPr>
          <a:lst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Arial" pitchFamily="34" charset="0"/>
                <a:ea typeface="+mn-ea"/>
                <a:cs typeface="Arial" pitchFamily="34" charset="0"/>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Arial" pitchFamily="34" charset="0"/>
                <a:ea typeface="+mn-ea"/>
                <a:cs typeface="Arial" pitchFamily="34" charset="0"/>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Arial" pitchFamily="34" charset="0"/>
                <a:ea typeface="+mn-ea"/>
                <a:cs typeface="Arial" pitchFamily="34" charset="0"/>
              </a:defRPr>
            </a:lvl3pPr>
            <a:lvl4pPr marL="1260475" indent="-228600" algn="l" rtl="0" eaLnBrk="0" fontAlgn="base" hangingPunct="0">
              <a:spcBef>
                <a:spcPct val="20000"/>
              </a:spcBef>
              <a:spcAft>
                <a:spcPct val="0"/>
              </a:spcAft>
              <a:buClr>
                <a:srgbClr val="FFFFFF"/>
              </a:buClr>
              <a:buFont typeface="Wingdings 3" pitchFamily="18" charset="2"/>
              <a:buChar char=""/>
              <a:defRPr sz="2200" kern="1200">
                <a:solidFill>
                  <a:schemeClr val="tx1"/>
                </a:solidFill>
                <a:latin typeface="Arial" pitchFamily="34" charset="0"/>
                <a:ea typeface="+mn-ea"/>
                <a:cs typeface="Arial" pitchFamily="34" charset="0"/>
              </a:defRPr>
            </a:lvl4pPr>
            <a:lvl5pPr marL="1481138" indent="-209550" algn="l" rtl="0" eaLnBrk="0" fontAlgn="base" hangingPunct="0">
              <a:spcBef>
                <a:spcPct val="20000"/>
              </a:spcBef>
              <a:spcAft>
                <a:spcPct val="0"/>
              </a:spcAft>
              <a:buClr>
                <a:srgbClr val="FFFFFF"/>
              </a:buClr>
              <a:buFont typeface="Wingdings 2" pitchFamily="18" charset="2"/>
              <a:buChar char=""/>
              <a:defRPr sz="2000" kern="1200">
                <a:solidFill>
                  <a:schemeClr val="tx1"/>
                </a:solidFill>
                <a:latin typeface="Arial" pitchFamily="34" charset="0"/>
                <a:ea typeface="+mn-ea"/>
                <a:cs typeface="Arial"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25780" indent="-457200">
              <a:buClrTx/>
              <a:buSzPct val="100000"/>
              <a:buFont typeface="Arial" panose="020B0604020202020204" pitchFamily="34" charset="0"/>
              <a:buChar char="•"/>
              <a:defRPr/>
            </a:pPr>
            <a:r>
              <a:rPr lang="en-US" sz="2600" b="1" dirty="0" smtClean="0">
                <a:solidFill>
                  <a:schemeClr val="accent2">
                    <a:lumMod val="50000"/>
                  </a:schemeClr>
                </a:solidFill>
                <a:latin typeface="+mn-lt"/>
              </a:rPr>
              <a:t>Palm kernel oil </a:t>
            </a:r>
            <a:r>
              <a:rPr lang="en-US" sz="2600" dirty="0" smtClean="0">
                <a:solidFill>
                  <a:schemeClr val="accent2">
                    <a:lumMod val="50000"/>
                  </a:schemeClr>
                </a:solidFill>
                <a:latin typeface="+mn-lt"/>
              </a:rPr>
              <a:t>is made from the white </a:t>
            </a:r>
            <a:r>
              <a:rPr lang="en-US" sz="2600" dirty="0" smtClean="0">
                <a:solidFill>
                  <a:schemeClr val="accent2">
                    <a:lumMod val="50000"/>
                  </a:schemeClr>
                </a:solidFill>
                <a:latin typeface="+mn-lt"/>
              </a:rPr>
              <a:t>center.</a:t>
            </a:r>
            <a:endParaRPr lang="en-US" sz="2600" dirty="0" smtClean="0">
              <a:solidFill>
                <a:schemeClr val="accent2">
                  <a:lumMod val="50000"/>
                </a:schemeClr>
              </a:solidFill>
              <a:latin typeface="+mn-lt"/>
            </a:endParaRPr>
          </a:p>
          <a:p>
            <a:pPr marL="411480">
              <a:defRPr/>
            </a:pPr>
            <a:endParaRPr lang="en-US" sz="2600" dirty="0">
              <a:solidFill>
                <a:schemeClr val="accent2">
                  <a:lumMod val="50000"/>
                </a:schemeClr>
              </a:solidFill>
              <a:latin typeface="+mn-lt"/>
            </a:endParaRPr>
          </a:p>
          <a:p>
            <a:pPr marL="525780" indent="-457200">
              <a:buClrTx/>
              <a:buSzPct val="100000"/>
              <a:buFont typeface="Arial" panose="020B0604020202020204" pitchFamily="34" charset="0"/>
              <a:buChar char="•"/>
              <a:defRPr/>
            </a:pPr>
            <a:r>
              <a:rPr lang="en-US" sz="2600" b="1" dirty="0" smtClean="0">
                <a:solidFill>
                  <a:schemeClr val="accent2">
                    <a:lumMod val="50000"/>
                  </a:schemeClr>
                </a:solidFill>
                <a:latin typeface="+mn-lt"/>
              </a:rPr>
              <a:t>Palm oil</a:t>
            </a:r>
            <a:r>
              <a:rPr lang="en-US" sz="2600" dirty="0" smtClean="0">
                <a:solidFill>
                  <a:schemeClr val="accent2">
                    <a:lumMod val="50000"/>
                  </a:schemeClr>
                </a:solidFill>
                <a:latin typeface="+mn-lt"/>
              </a:rPr>
              <a:t> is made from the </a:t>
            </a:r>
            <a:r>
              <a:rPr lang="en-US" sz="2600" dirty="0" err="1" smtClean="0">
                <a:solidFill>
                  <a:schemeClr val="accent2">
                    <a:lumMod val="50000"/>
                  </a:schemeClr>
                </a:solidFill>
                <a:latin typeface="+mn-lt"/>
              </a:rPr>
              <a:t>mesocarp</a:t>
            </a:r>
            <a:r>
              <a:rPr lang="en-US" sz="2600" dirty="0" smtClean="0">
                <a:solidFill>
                  <a:schemeClr val="accent2">
                    <a:lumMod val="50000"/>
                  </a:schemeClr>
                </a:solidFill>
                <a:latin typeface="+mn-lt"/>
              </a:rPr>
              <a:t>, the yellow fruit </a:t>
            </a:r>
            <a:r>
              <a:rPr lang="en-US" sz="2600" dirty="0" smtClean="0">
                <a:solidFill>
                  <a:schemeClr val="accent2">
                    <a:lumMod val="50000"/>
                  </a:schemeClr>
                </a:solidFill>
                <a:latin typeface="+mn-lt"/>
              </a:rPr>
              <a:t>flesh.</a:t>
            </a:r>
            <a:endParaRPr lang="en-US" sz="2600" dirty="0" smtClean="0">
              <a:solidFill>
                <a:schemeClr val="accent2">
                  <a:lumMod val="50000"/>
                </a:schemeClr>
              </a:solidFill>
              <a:latin typeface="+mn-lt"/>
            </a:endParaRPr>
          </a:p>
          <a:p>
            <a:pPr marL="68580" indent="0">
              <a:buFont typeface="Wingdings" pitchFamily="2" charset="2"/>
              <a:buNone/>
              <a:defRPr/>
            </a:pPr>
            <a:endParaRPr lang="en-US" sz="2400" dirty="0"/>
          </a:p>
        </p:txBody>
      </p:sp>
      <p:pic>
        <p:nvPicPr>
          <p:cNvPr id="5" name="Picture 2" descr="R:\GRAPHICS\Templates\IWP Power Point Presentation Folder\2014-2015 Power Point Presentation plain.jpg"/>
          <p:cNvPicPr>
            <a:picLocks noChangeAspect="1" noChangeArrowheads="1"/>
          </p:cNvPicPr>
          <p:nvPr/>
        </p:nvPicPr>
        <p:blipFill>
          <a:blip r:embed="rId4" cstate="print"/>
          <a:srcRect b="74444"/>
          <a:stretch>
            <a:fillRect/>
          </a:stretch>
        </p:blipFill>
        <p:spPr bwMode="auto">
          <a:xfrm>
            <a:off x="0" y="-124691"/>
            <a:ext cx="9144000" cy="1752600"/>
          </a:xfrm>
          <a:prstGeom prst="rect">
            <a:avLst/>
          </a:prstGeom>
          <a:noFill/>
        </p:spPr>
      </p:pic>
      <p:sp>
        <p:nvSpPr>
          <p:cNvPr id="7" name="Content Placeholder 3"/>
          <p:cNvSpPr txBox="1">
            <a:spLocks/>
          </p:cNvSpPr>
          <p:nvPr/>
        </p:nvSpPr>
        <p:spPr bwMode="auto">
          <a:xfrm>
            <a:off x="-990600" y="513917"/>
            <a:ext cx="9982200" cy="758825"/>
          </a:xfrm>
          <a:prstGeom prst="rect">
            <a:avLst/>
          </a:prstGeom>
          <a:noFill/>
          <a:ln w="9525">
            <a:noFill/>
            <a:miter lim="800000"/>
            <a:headEnd/>
            <a:tailEnd/>
          </a:ln>
        </p:spPr>
        <p:txBody>
          <a:bodyPr/>
          <a:lstStyle/>
          <a:p>
            <a:pPr marL="68263" algn="ctr">
              <a:spcBef>
                <a:spcPts val="700"/>
              </a:spcBef>
              <a:buClr>
                <a:schemeClr val="tx2"/>
              </a:buClr>
              <a:buSzPct val="95000"/>
              <a:buFont typeface="Wingdings" pitchFamily="2" charset="2"/>
              <a:buNone/>
            </a:pPr>
            <a:r>
              <a:rPr lang="en-US" altLang="en-US" sz="4000" b="1" dirty="0" smtClean="0">
                <a:solidFill>
                  <a:schemeClr val="bg1"/>
                </a:solidFill>
                <a:latin typeface="+mj-lt"/>
              </a:rPr>
              <a:t>Harvesting </a:t>
            </a:r>
            <a:r>
              <a:rPr lang="en-US" altLang="en-US" sz="4000" b="1" dirty="0">
                <a:solidFill>
                  <a:schemeClr val="bg1"/>
                </a:solidFill>
                <a:latin typeface="+mj-lt"/>
              </a:rPr>
              <a:t>Palm </a:t>
            </a:r>
            <a:r>
              <a:rPr lang="en-US" altLang="en-US" sz="4000" b="1" dirty="0" smtClean="0">
                <a:solidFill>
                  <a:schemeClr val="bg1"/>
                </a:solidFill>
                <a:latin typeface="+mj-lt"/>
              </a:rPr>
              <a:t>Oil</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58" y="67008"/>
            <a:ext cx="930024" cy="1488038"/>
          </a:xfrm>
          <a:prstGeom prst="rect">
            <a:avLst/>
          </a:prstGeom>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18430</TotalTime>
  <Words>2232</Words>
  <Application>Microsoft Office PowerPoint</Application>
  <PresentationFormat>On-screen Show (4:3)</PresentationFormat>
  <Paragraphs>317</Paragraphs>
  <Slides>49</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Helvetica Light</vt:lpstr>
      <vt:lpstr>Wingdings</vt:lpstr>
      <vt:lpstr>Office Theme</vt:lpstr>
      <vt:lpstr>PowerPoint Presentation</vt:lpstr>
      <vt:lpstr> What is Palm Oil?</vt:lpstr>
      <vt:lpstr>PowerPoint Presentation</vt:lpstr>
      <vt:lpstr>Where is the Majority of Palm Oil Grown?</vt:lpstr>
      <vt:lpstr>Global Palm Oil Consumption (2022/23)</vt:lpstr>
      <vt:lpstr>PowerPoint Presentation</vt:lpstr>
      <vt:lpstr>PowerPoint Presentation</vt:lpstr>
      <vt:lpstr>PowerPoint Presentation</vt:lpstr>
      <vt:lpstr>PowerPoint Presentation</vt:lpstr>
      <vt:lpstr>                What’s the Problem? </vt:lpstr>
      <vt:lpstr>                What’s the Problem? </vt:lpstr>
      <vt:lpstr>                What’s the Problem? </vt:lpstr>
      <vt:lpstr>                What’s the Goal? </vt:lpstr>
      <vt:lpstr>                What’s the Solution? </vt:lpstr>
      <vt:lpstr>                What is the RSPO? </vt:lpstr>
      <vt:lpstr>RSPO Principles</vt:lpstr>
      <vt:lpstr>What Makes Sustainable Palm Oil Sustainable?</vt:lpstr>
      <vt:lpstr>What Makes Sustainable Palm Oil Sustainable?</vt:lpstr>
      <vt:lpstr>Global CSPO Production</vt:lpstr>
      <vt:lpstr>  Challenges of the RSPO</vt:lpstr>
      <vt:lpstr>Challenges of the RSPO</vt:lpstr>
      <vt:lpstr>                  Making it Possible for More Smallholder                               Plantations to be Certified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next to impossible to really know if a product is palm oil free.</vt:lpstr>
      <vt:lpstr>PowerPoint Presentation</vt:lpstr>
      <vt:lpstr>PowerPoint Presentation</vt:lpstr>
      <vt:lpstr>PowerPoint Presentation</vt:lpstr>
      <vt:lpstr>Promote WAZA’s PalmOil Scan app</vt:lpstr>
      <vt:lpstr>PowerPoint Presentation</vt:lpstr>
      <vt:lpstr>PowerPoint Presentation</vt:lpstr>
      <vt:lpstr>Give guests a way to take action</vt:lpstr>
      <vt:lpstr>PowerPoint Presentation</vt:lpstr>
      <vt:lpstr>The grocery game shows guests that using a  shopping guide can help them make orangutan-friendly choices at the grocery store.</vt:lpstr>
      <vt:lpstr>Connect Guests with        Animals</vt:lpstr>
      <vt:lpstr>Engage Guests - Animal Art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CMZ Involvement</dc:title>
  <dc:creator>tgazibara</dc:creator>
  <cp:lastModifiedBy>Kaitlin Chamberlain</cp:lastModifiedBy>
  <cp:revision>497</cp:revision>
  <dcterms:created xsi:type="dcterms:W3CDTF">2012-12-31T22:14:48Z</dcterms:created>
  <dcterms:modified xsi:type="dcterms:W3CDTF">2022-12-08T15:37:17Z</dcterms:modified>
</cp:coreProperties>
</file>